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6"/>
  </p:notesMasterIdLst>
  <p:sldIdLst>
    <p:sldId id="309" r:id="rId2"/>
    <p:sldId id="258" r:id="rId3"/>
    <p:sldId id="316" r:id="rId4"/>
    <p:sldId id="311" r:id="rId5"/>
    <p:sldId id="259" r:id="rId6"/>
    <p:sldId id="312" r:id="rId7"/>
    <p:sldId id="315" r:id="rId8"/>
    <p:sldId id="313" r:id="rId9"/>
    <p:sldId id="314" r:id="rId10"/>
    <p:sldId id="317" r:id="rId11"/>
    <p:sldId id="319" r:id="rId12"/>
    <p:sldId id="320" r:id="rId13"/>
    <p:sldId id="321" r:id="rId14"/>
    <p:sldId id="323" r:id="rId15"/>
    <p:sldId id="322" r:id="rId16"/>
    <p:sldId id="325" r:id="rId17"/>
    <p:sldId id="326" r:id="rId18"/>
    <p:sldId id="327" r:id="rId19"/>
    <p:sldId id="328" r:id="rId20"/>
    <p:sldId id="330" r:id="rId21"/>
    <p:sldId id="331" r:id="rId22"/>
    <p:sldId id="332" r:id="rId23"/>
    <p:sldId id="333" r:id="rId24"/>
    <p:sldId id="334" r:id="rId25"/>
    <p:sldId id="335" r:id="rId26"/>
    <p:sldId id="336" r:id="rId27"/>
    <p:sldId id="337" r:id="rId28"/>
    <p:sldId id="350" r:id="rId29"/>
    <p:sldId id="338" r:id="rId30"/>
    <p:sldId id="340" r:id="rId31"/>
    <p:sldId id="341" r:id="rId32"/>
    <p:sldId id="342" r:id="rId33"/>
    <p:sldId id="351" r:id="rId34"/>
    <p:sldId id="343" r:id="rId35"/>
    <p:sldId id="344" r:id="rId36"/>
    <p:sldId id="346" r:id="rId37"/>
    <p:sldId id="347" r:id="rId38"/>
    <p:sldId id="352" r:id="rId39"/>
    <p:sldId id="348" r:id="rId40"/>
    <p:sldId id="349" r:id="rId41"/>
    <p:sldId id="353" r:id="rId42"/>
    <p:sldId id="345" r:id="rId43"/>
    <p:sldId id="355" r:id="rId44"/>
    <p:sldId id="354" r:id="rId45"/>
    <p:sldId id="358" r:id="rId46"/>
    <p:sldId id="357" r:id="rId47"/>
    <p:sldId id="356" r:id="rId48"/>
    <p:sldId id="359" r:id="rId49"/>
    <p:sldId id="360" r:id="rId50"/>
    <p:sldId id="361" r:id="rId51"/>
    <p:sldId id="362" r:id="rId52"/>
    <p:sldId id="363" r:id="rId53"/>
    <p:sldId id="364" r:id="rId54"/>
    <p:sldId id="365" r:id="rId55"/>
    <p:sldId id="367" r:id="rId56"/>
    <p:sldId id="366" r:id="rId57"/>
    <p:sldId id="368" r:id="rId58"/>
    <p:sldId id="369" r:id="rId59"/>
    <p:sldId id="370" r:id="rId60"/>
    <p:sldId id="371" r:id="rId61"/>
    <p:sldId id="372" r:id="rId62"/>
    <p:sldId id="373" r:id="rId63"/>
    <p:sldId id="374" r:id="rId64"/>
    <p:sldId id="375" r:id="rId65"/>
    <p:sldId id="376" r:id="rId66"/>
    <p:sldId id="377" r:id="rId67"/>
    <p:sldId id="378" r:id="rId68"/>
    <p:sldId id="379" r:id="rId69"/>
    <p:sldId id="380" r:id="rId70"/>
    <p:sldId id="381" r:id="rId71"/>
    <p:sldId id="304" r:id="rId72"/>
    <p:sldId id="382" r:id="rId73"/>
    <p:sldId id="383" r:id="rId74"/>
    <p:sldId id="385" r:id="rId75"/>
    <p:sldId id="384" r:id="rId76"/>
    <p:sldId id="386" r:id="rId77"/>
    <p:sldId id="387" r:id="rId78"/>
    <p:sldId id="388" r:id="rId79"/>
    <p:sldId id="389" r:id="rId80"/>
    <p:sldId id="390" r:id="rId81"/>
    <p:sldId id="391" r:id="rId82"/>
    <p:sldId id="392" r:id="rId83"/>
    <p:sldId id="393" r:id="rId84"/>
    <p:sldId id="394" r:id="rId85"/>
    <p:sldId id="395" r:id="rId86"/>
    <p:sldId id="396" r:id="rId87"/>
    <p:sldId id="397" r:id="rId88"/>
    <p:sldId id="398" r:id="rId89"/>
    <p:sldId id="399" r:id="rId90"/>
    <p:sldId id="400" r:id="rId91"/>
    <p:sldId id="401" r:id="rId92"/>
    <p:sldId id="402" r:id="rId93"/>
    <p:sldId id="403" r:id="rId94"/>
    <p:sldId id="404" r:id="rId95"/>
    <p:sldId id="405" r:id="rId96"/>
    <p:sldId id="406" r:id="rId97"/>
    <p:sldId id="407" r:id="rId98"/>
    <p:sldId id="408" r:id="rId99"/>
    <p:sldId id="409" r:id="rId100"/>
    <p:sldId id="410" r:id="rId101"/>
    <p:sldId id="411" r:id="rId102"/>
    <p:sldId id="412" r:id="rId103"/>
    <p:sldId id="413" r:id="rId104"/>
    <p:sldId id="306" r:id="rId105"/>
  </p:sldIdLst>
  <p:sldSz cx="9144000" cy="5143500" type="screen16x9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7174"/>
    <a:srgbClr val="FFFF66"/>
    <a:srgbClr val="84FF7F"/>
    <a:srgbClr val="191919"/>
    <a:srgbClr val="2AFFFF"/>
    <a:srgbClr val="5BFF53"/>
    <a:srgbClr val="63A652"/>
    <a:srgbClr val="8965E1"/>
    <a:srgbClr val="ECB946"/>
    <a:srgbClr val="8B67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82" d="100"/>
          <a:sy n="182" d="100"/>
        </p:scale>
        <p:origin x="-112" y="-1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notesMaster" Target="notesMasters/notesMaster1.xml"/><Relationship Id="rId107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presProps" Target="presProps.xml"/><Relationship Id="rId109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0" Type="http://schemas.openxmlformats.org/officeDocument/2006/relationships/theme" Target="theme/theme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1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6CFC0-5173-014E-BDBC-89975323AEFA}" type="datetimeFigureOut">
              <a:rPr lang="en-US" smtClean="0"/>
              <a:t>4/22/19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7936C-7D23-B34E-91EF-BF8851222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95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7936C-7D23-B34E-91EF-BF8851222AC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4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st.github.com/paulirish/5d52fb081b3570c81e3a" TargetMode="External"/><Relationship Id="rId3" Type="http://schemas.openxmlformats.org/officeDocument/2006/relationships/hyperlink" Target="https://csstriggers.com/" TargetMode="Externa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reconciliation.html" TargetMode="External"/><Relationship Id="rId4" Type="http://schemas.openxmlformats.org/officeDocument/2006/relationships/hyperlink" Target="https://developer.mozilla.org/en-US/docs/Web/Web_Components/Using_shadow_DO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ilsonpage/fastdom" TargetMode="Externa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hyperlink" Target="http://jankfree.org/" TargetMode="External"/><Relationship Id="rId4" Type="http://schemas.openxmlformats.org/officeDocument/2006/relationships/hyperlink" Target="https://developers.google.com/web/" TargetMode="External"/><Relationship Id="rId5" Type="http://schemas.openxmlformats.org/officeDocument/2006/relationships/hyperlink" Target="http://wilsonpage.co.uk/preventing-layout-thrashing/" TargetMode="External"/><Relationship Id="rId6" Type="http://schemas.openxmlformats.org/officeDocument/2006/relationships/hyperlink" Target="https://www.igvita.com/slides/2012/web-performance-for-the-curious/%2329" TargetMode="External"/><Relationship Id="rId7" Type="http://schemas.openxmlformats.org/officeDocument/2006/relationships/hyperlink" Target="https://www.chromium.org/developers/design-documents/gpu-accelerated-compositing-in-chrome" TargetMode="External"/><Relationship Id="rId8" Type="http://schemas.openxmlformats.org/officeDocument/2006/relationships/hyperlink" Target="http://dev.chromium.org/developers/how-tos/trace-event-profiling-tool" TargetMode="External"/><Relationship Id="rId9" Type="http://schemas.openxmlformats.org/officeDocument/2006/relationships/hyperlink" Target="https://www.html5rocks.com/en/tutorials/games/abouttracing/" TargetMode="External"/><Relationship Id="rId10" Type="http://schemas.openxmlformats.org/officeDocument/2006/relationships/hyperlink" Target="https://www.gamasutra.com/view/news/176420/Indepth_Using_Chrometracing_to_view_your_inline_profiling_data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peakerdeck.com/addyosmani/velocityconf-rendering-performance-case-studies?slide=1" TargetMode="Externa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1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1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1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2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2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2" TargetMode="External"/><Relationship Id="rId3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3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3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4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5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5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6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6" TargetMode="Externa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7" TargetMode="Externa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0" TargetMode="Externa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7" TargetMode="Externa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8" TargetMode="Externa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8" TargetMode="Externa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3d/v8.1" TargetMode="Externa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3d/v8.1" TargetMode="Externa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3d/v8.2" TargetMode="Externa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3d/v8.2" TargetMode="Externa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commit/1db447982db1dc24733cbf1c36a8db9b4a366d1d" TargetMode="Externa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3d/v8.3" TargetMode="Externa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3d/v8.4" TargetMode="Externa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position/v0" TargetMode="Externa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3d-css/v9.0" TargetMode="Externa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3d-css/v9.1" TargetMode="Externa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3d-css/v9.2" TargetMode="Externa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3d-css/v9.3" TargetMode="Externa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ncingPhoenix88/reflow-workshop/tree/feature/animate-3d-css/v9.4" TargetMode="Externa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github.com/DancingPhoenix88/reflow-workshop/tree/feature/animate-3d-css/v9.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riangles-narrow.png"/>
          <p:cNvPicPr>
            <a:picLocks noChangeAspect="1"/>
          </p:cNvPicPr>
          <p:nvPr/>
        </p:nvPicPr>
        <p:blipFill>
          <a:blip r:embed="rId3">
            <a:lum bright="70000" contrast="-70000"/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45308" y="1006337"/>
            <a:ext cx="5143500" cy="3130826"/>
          </a:xfrm>
          <a:prstGeom prst="rect">
            <a:avLst/>
          </a:prstGeom>
        </p:spPr>
      </p:pic>
      <p:sp>
        <p:nvSpPr>
          <p:cNvPr id="11" name="Right Triangle 10"/>
          <p:cNvSpPr/>
          <p:nvPr/>
        </p:nvSpPr>
        <p:spPr>
          <a:xfrm flipH="1">
            <a:off x="6130216" y="3928493"/>
            <a:ext cx="3013783" cy="1215007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205858" y="4698465"/>
            <a:ext cx="19766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i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Quicksand Regular"/>
                <a:cs typeface="Quicksand Regular"/>
              </a:rPr>
              <a:t>Vu Phuong Hoang</a:t>
            </a:r>
            <a:endParaRPr lang="en-US" sz="1600" i="1" dirty="0">
              <a:solidFill>
                <a:schemeClr val="bg1">
                  <a:lumMod val="85000"/>
                  <a:lumOff val="15000"/>
                </a:schemeClr>
              </a:solidFill>
              <a:latin typeface="Quicksand Regular"/>
              <a:cs typeface="Quicksand Regular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690071" y="908714"/>
            <a:ext cx="4870753" cy="18458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spc="600" dirty="0" smtClean="0">
                <a:effectLst/>
                <a:latin typeface="Avenir Book"/>
                <a:cs typeface="Avenir Book"/>
              </a:rPr>
              <a:t>REFLOW</a:t>
            </a:r>
            <a:endParaRPr lang="en-US" sz="5400" spc="600" dirty="0">
              <a:effectLst/>
              <a:latin typeface="Avenir Book"/>
              <a:cs typeface="Avenir Book"/>
            </a:endParaRP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690071" y="2754524"/>
            <a:ext cx="4870751" cy="10413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95000"/>
                  </a:schemeClr>
                </a:solidFill>
                <a:latin typeface="Avenir Book"/>
                <a:cs typeface="Avenir Book"/>
              </a:rPr>
              <a:t>Workshop</a:t>
            </a:r>
            <a:endParaRPr lang="en-US" sz="2400" dirty="0">
              <a:solidFill>
                <a:schemeClr val="tx1">
                  <a:lumMod val="95000"/>
                </a:schemeClr>
              </a:solidFill>
              <a:latin typeface="Avenir Book"/>
              <a:cs typeface="Avenir Book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6490" y="4685419"/>
            <a:ext cx="527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</a:schemeClr>
                </a:solidFill>
                <a:latin typeface="Quicksand Regular"/>
                <a:cs typeface="Quicksand Regular"/>
              </a:rPr>
              <a:t>2019</a:t>
            </a:r>
            <a:endParaRPr lang="en-US" sz="1200" dirty="0">
              <a:solidFill>
                <a:schemeClr val="tx1">
                  <a:lumMod val="50000"/>
                </a:schemeClr>
              </a:solidFill>
              <a:latin typeface="Quicksand Regular"/>
              <a:cs typeface="Quicksand Regular"/>
            </a:endParaRPr>
          </a:p>
        </p:txBody>
      </p:sp>
      <p:pic>
        <p:nvPicPr>
          <p:cNvPr id="10" name="Picture 9" descr="triangles-narrow.png"/>
          <p:cNvPicPr>
            <a:picLocks noChangeAspect="1"/>
          </p:cNvPicPr>
          <p:nvPr/>
        </p:nvPicPr>
        <p:blipFill>
          <a:blip r:embed="rId3">
            <a:lum bright="70000" contrast="-70000"/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45308" y="1006337"/>
            <a:ext cx="5143500" cy="313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10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0" presetClass="exit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Unstable frame rate ?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50" name="Subtitle 2"/>
          <p:cNvSpPr txBox="1">
            <a:spLocks/>
          </p:cNvSpPr>
          <p:nvPr/>
        </p:nvSpPr>
        <p:spPr>
          <a:xfrm>
            <a:off x="76759" y="1894365"/>
            <a:ext cx="1554819" cy="3505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800" smtClean="0">
                <a:solidFill>
                  <a:schemeClr val="tx1"/>
                </a:solidFill>
                <a:latin typeface="Avenir Book"/>
                <a:cs typeface="Avenir Book"/>
              </a:rPr>
              <a:t>Reality</a:t>
            </a:r>
            <a:endParaRPr lang="en-US" sz="1800" dirty="0">
              <a:solidFill>
                <a:schemeClr val="tx1"/>
              </a:solidFill>
              <a:latin typeface="Avenir Book"/>
              <a:cs typeface="Avenir Book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723604" y="1714642"/>
            <a:ext cx="3161103" cy="795467"/>
            <a:chOff x="4452063" y="2221478"/>
            <a:chExt cx="3161103" cy="795467"/>
          </a:xfrm>
        </p:grpSpPr>
        <p:sp>
          <p:nvSpPr>
            <p:cNvPr id="51" name="Chevron 50"/>
            <p:cNvSpPr/>
            <p:nvPr/>
          </p:nvSpPr>
          <p:spPr>
            <a:xfrm>
              <a:off x="4452063" y="2221478"/>
              <a:ext cx="2255567" cy="795467"/>
            </a:xfrm>
            <a:prstGeom prst="chevron">
              <a:avLst>
                <a:gd name="adj" fmla="val 26314"/>
              </a:avLst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mtClean="0">
                  <a:solidFill>
                    <a:schemeClr val="bg1"/>
                  </a:solidFill>
                </a:rPr>
                <a:t>Others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52" name="Chevron 51"/>
            <p:cNvSpPr/>
            <p:nvPr/>
          </p:nvSpPr>
          <p:spPr>
            <a:xfrm>
              <a:off x="6338969" y="2221478"/>
              <a:ext cx="1274197" cy="795467"/>
            </a:xfrm>
            <a:prstGeom prst="chevron">
              <a:avLst>
                <a:gd name="adj" fmla="val 26314"/>
              </a:avLst>
            </a:prstGeom>
            <a:solidFill>
              <a:srgbClr val="FD66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mtClean="0">
                  <a:solidFill>
                    <a:schemeClr val="tx1"/>
                  </a:solidFill>
                </a:rPr>
                <a:t>interval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710254" y="1714642"/>
            <a:ext cx="2092327" cy="795467"/>
            <a:chOff x="5520839" y="2221478"/>
            <a:chExt cx="2092327" cy="795467"/>
          </a:xfrm>
        </p:grpSpPr>
        <p:sp>
          <p:nvSpPr>
            <p:cNvPr id="11" name="Chevron 10"/>
            <p:cNvSpPr/>
            <p:nvPr/>
          </p:nvSpPr>
          <p:spPr>
            <a:xfrm>
              <a:off x="5520839" y="2221478"/>
              <a:ext cx="1186791" cy="795467"/>
            </a:xfrm>
            <a:prstGeom prst="chevron">
              <a:avLst>
                <a:gd name="adj" fmla="val 26314"/>
              </a:avLst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mtClean="0">
                  <a:solidFill>
                    <a:schemeClr val="bg1"/>
                  </a:solidFill>
                </a:rPr>
                <a:t>Others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2" name="Chevron 11"/>
            <p:cNvSpPr/>
            <p:nvPr/>
          </p:nvSpPr>
          <p:spPr>
            <a:xfrm>
              <a:off x="6338969" y="2221478"/>
              <a:ext cx="1274197" cy="795467"/>
            </a:xfrm>
            <a:prstGeom prst="chevron">
              <a:avLst>
                <a:gd name="adj" fmla="val 26314"/>
              </a:avLst>
            </a:prstGeom>
            <a:solidFill>
              <a:srgbClr val="FD66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mtClean="0">
                  <a:solidFill>
                    <a:schemeClr val="tx1"/>
                  </a:solidFill>
                </a:rPr>
                <a:t>interval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Chevron 13"/>
          <p:cNvSpPr/>
          <p:nvPr/>
        </p:nvSpPr>
        <p:spPr>
          <a:xfrm>
            <a:off x="6635106" y="1714642"/>
            <a:ext cx="2736556" cy="795467"/>
          </a:xfrm>
          <a:prstGeom prst="chevron">
            <a:avLst>
              <a:gd name="adj" fmla="val 2631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smtClean="0">
                <a:solidFill>
                  <a:schemeClr val="bg1"/>
                </a:solidFill>
              </a:rPr>
              <a:t>Others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723604" y="2658536"/>
            <a:ext cx="7578277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601417" y="2708561"/>
            <a:ext cx="2121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91FF9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Uneven frame time</a:t>
            </a:r>
            <a:endParaRPr lang="en-US" dirty="0">
              <a:solidFill>
                <a:srgbClr val="91FF9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5617415" y="1499311"/>
            <a:ext cx="411711" cy="147446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4399184" y="1129979"/>
            <a:ext cx="1559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same interval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 flipH="1">
            <a:off x="4399184" y="1499311"/>
            <a:ext cx="276771" cy="147446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Subtitle 2"/>
          <p:cNvSpPr txBox="1">
            <a:spLocks/>
          </p:cNvSpPr>
          <p:nvPr/>
        </p:nvSpPr>
        <p:spPr>
          <a:xfrm>
            <a:off x="76759" y="3873360"/>
            <a:ext cx="1554819" cy="3505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800" smtClean="0">
                <a:solidFill>
                  <a:schemeClr val="tx1"/>
                </a:solidFill>
                <a:latin typeface="Avenir Book"/>
                <a:cs typeface="Avenir Book"/>
              </a:rPr>
              <a:t>Expectations</a:t>
            </a:r>
            <a:endParaRPr lang="en-US" sz="1800" dirty="0">
              <a:solidFill>
                <a:schemeClr val="tx1"/>
              </a:solidFill>
              <a:latin typeface="Avenir Book"/>
              <a:cs typeface="Avenir Book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1697315" y="3693637"/>
            <a:ext cx="2503534" cy="795467"/>
            <a:chOff x="5331310" y="2221478"/>
            <a:chExt cx="2503534" cy="795467"/>
          </a:xfrm>
        </p:grpSpPr>
        <p:sp>
          <p:nvSpPr>
            <p:cNvPr id="53" name="Chevron 52"/>
            <p:cNvSpPr/>
            <p:nvPr/>
          </p:nvSpPr>
          <p:spPr>
            <a:xfrm>
              <a:off x="5331310" y="2221478"/>
              <a:ext cx="1376319" cy="795467"/>
            </a:xfrm>
            <a:prstGeom prst="chevron">
              <a:avLst>
                <a:gd name="adj" fmla="val 26314"/>
              </a:avLst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mtClean="0">
                  <a:solidFill>
                    <a:schemeClr val="bg1"/>
                  </a:solidFill>
                </a:rPr>
                <a:t>Others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55" name="Chevron 54"/>
            <p:cNvSpPr/>
            <p:nvPr/>
          </p:nvSpPr>
          <p:spPr>
            <a:xfrm>
              <a:off x="6338969" y="2221478"/>
              <a:ext cx="1495875" cy="795467"/>
            </a:xfrm>
            <a:prstGeom prst="chevron">
              <a:avLst>
                <a:gd name="adj" fmla="val 26314"/>
              </a:avLst>
            </a:prstGeom>
            <a:solidFill>
              <a:srgbClr val="FD66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mtClean="0">
                  <a:solidFill>
                    <a:schemeClr val="tx1"/>
                  </a:solidFill>
                </a:rPr>
                <a:t>remain</a:t>
              </a:r>
            </a:p>
            <a:p>
              <a:pPr algn="ctr"/>
              <a:r>
                <a:rPr lang="en-US" sz="1600" smtClean="0">
                  <a:solidFill>
                    <a:schemeClr val="tx1"/>
                  </a:solidFill>
                </a:rPr>
                <a:t>interval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349196" y="3693637"/>
            <a:ext cx="2503534" cy="795467"/>
            <a:chOff x="5331310" y="2221478"/>
            <a:chExt cx="2503534" cy="795467"/>
          </a:xfrm>
        </p:grpSpPr>
        <p:sp>
          <p:nvSpPr>
            <p:cNvPr id="67" name="Chevron 66"/>
            <p:cNvSpPr/>
            <p:nvPr/>
          </p:nvSpPr>
          <p:spPr>
            <a:xfrm>
              <a:off x="5331310" y="2221478"/>
              <a:ext cx="1493326" cy="795467"/>
            </a:xfrm>
            <a:prstGeom prst="chevron">
              <a:avLst>
                <a:gd name="adj" fmla="val 26314"/>
              </a:avLst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mtClean="0">
                  <a:solidFill>
                    <a:schemeClr val="bg1"/>
                  </a:solidFill>
                </a:rPr>
                <a:t>Others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68" name="Chevron 67"/>
            <p:cNvSpPr/>
            <p:nvPr/>
          </p:nvSpPr>
          <p:spPr>
            <a:xfrm>
              <a:off x="6552487" y="2221478"/>
              <a:ext cx="1282357" cy="795467"/>
            </a:xfrm>
            <a:prstGeom prst="chevron">
              <a:avLst>
                <a:gd name="adj" fmla="val 26314"/>
              </a:avLst>
            </a:prstGeom>
            <a:solidFill>
              <a:srgbClr val="FD66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mtClean="0">
                  <a:solidFill>
                    <a:schemeClr val="tx1"/>
                  </a:solidFill>
                </a:rPr>
                <a:t>remain</a:t>
              </a:r>
            </a:p>
            <a:p>
              <a:pPr algn="ctr"/>
              <a:r>
                <a:rPr lang="en-US" sz="1600" smtClean="0">
                  <a:solidFill>
                    <a:schemeClr val="tx1"/>
                  </a:solidFill>
                </a:rPr>
                <a:t>interval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4027480" y="3693636"/>
            <a:ext cx="2503534" cy="795467"/>
            <a:chOff x="5331310" y="2221478"/>
            <a:chExt cx="2503534" cy="795467"/>
          </a:xfrm>
        </p:grpSpPr>
        <p:sp>
          <p:nvSpPr>
            <p:cNvPr id="70" name="Chevron 69"/>
            <p:cNvSpPr/>
            <p:nvPr/>
          </p:nvSpPr>
          <p:spPr>
            <a:xfrm>
              <a:off x="5331310" y="2221478"/>
              <a:ext cx="2266816" cy="795467"/>
            </a:xfrm>
            <a:prstGeom prst="chevron">
              <a:avLst>
                <a:gd name="adj" fmla="val 26314"/>
              </a:avLst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mtClean="0">
                  <a:solidFill>
                    <a:schemeClr val="bg1"/>
                  </a:solidFill>
                </a:rPr>
                <a:t>Others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71" name="Chevron 70"/>
            <p:cNvSpPr/>
            <p:nvPr/>
          </p:nvSpPr>
          <p:spPr>
            <a:xfrm>
              <a:off x="7325439" y="2221478"/>
              <a:ext cx="509405" cy="795467"/>
            </a:xfrm>
            <a:prstGeom prst="chevron">
              <a:avLst>
                <a:gd name="adj" fmla="val 44122"/>
              </a:avLst>
            </a:prstGeom>
            <a:solidFill>
              <a:srgbClr val="FD66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72" name="Chevron 71"/>
          <p:cNvSpPr/>
          <p:nvPr/>
        </p:nvSpPr>
        <p:spPr>
          <a:xfrm>
            <a:off x="8664630" y="3693636"/>
            <a:ext cx="2736556" cy="795467"/>
          </a:xfrm>
          <a:prstGeom prst="chevron">
            <a:avLst>
              <a:gd name="adj" fmla="val 2631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73" name="Straight Connector 72"/>
          <p:cNvCxnSpPr/>
          <p:nvPr/>
        </p:nvCxnSpPr>
        <p:spPr>
          <a:xfrm>
            <a:off x="1697315" y="4625160"/>
            <a:ext cx="7578277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rot="5400000">
            <a:off x="3899915" y="4624049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rot="5400000">
            <a:off x="6222018" y="4625160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rot="5400000">
            <a:off x="8556342" y="4625160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4312286" y="4702184"/>
            <a:ext cx="179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91FF9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even frame time</a:t>
            </a:r>
            <a:endParaRPr lang="en-US" dirty="0">
              <a:solidFill>
                <a:srgbClr val="91FF9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 rot="5400000">
            <a:off x="4574652" y="2655203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rot="5400000">
            <a:off x="6505891" y="2658536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3965215" y="2658536"/>
            <a:ext cx="696783" cy="0"/>
          </a:xfrm>
          <a:prstGeom prst="line">
            <a:avLst/>
          </a:prstGeom>
          <a:ln>
            <a:solidFill>
              <a:srgbClr val="FD66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605098" y="2658536"/>
            <a:ext cx="696783" cy="0"/>
          </a:xfrm>
          <a:prstGeom prst="line">
            <a:avLst/>
          </a:prstGeom>
          <a:ln>
            <a:solidFill>
              <a:srgbClr val="FD66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173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" y="724689"/>
            <a:ext cx="9143996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 smtClean="0">
                <a:latin typeface="Avenir Book"/>
                <a:cs typeface="Avenir Book"/>
              </a:rPr>
              <a:t>It’s good to understand</a:t>
            </a:r>
          </a:p>
          <a:p>
            <a:pPr>
              <a:lnSpc>
                <a:spcPct val="150000"/>
              </a:lnSpc>
            </a:pPr>
            <a:r>
              <a:rPr lang="en-US" sz="4000">
                <a:latin typeface="Avenir Book"/>
                <a:cs typeface="Avenir Book"/>
              </a:rPr>
              <a:t>h</a:t>
            </a:r>
            <a:r>
              <a:rPr lang="en-US" sz="4000">
                <a:effectLst/>
                <a:latin typeface="Avenir Book"/>
                <a:cs typeface="Avenir Book"/>
              </a:rPr>
              <a:t>ow a web page is rendered</a:t>
            </a:r>
            <a:endParaRPr lang="en-US" sz="4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97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>
                <a:latin typeface="Avenir Book"/>
                <a:cs typeface="Avenir Book"/>
                <a:sym typeface="Wingdings"/>
              </a:rPr>
              <a:t>JS: </a:t>
            </a:r>
            <a:r>
              <a:rPr lang="en-US" dirty="0">
                <a:latin typeface="Avenir Book"/>
                <a:cs typeface="Avenir Book"/>
                <a:sym typeface="Wingdings"/>
                <a:hlinkClick r:id="rId2"/>
              </a:rPr>
              <a:t>https://gist.github.com/paulirish/5d52fb081b3570c81e3a</a:t>
            </a:r>
            <a:endParaRPr lang="en-US" dirty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CSS: </a:t>
            </a:r>
            <a:r>
              <a:rPr lang="en-US" dirty="0" smtClean="0">
                <a:latin typeface="Avenir Book"/>
                <a:cs typeface="Avenir Book"/>
                <a:sym typeface="Wingdings"/>
                <a:hlinkClick r:id="rId3"/>
              </a:rPr>
              <a:t>https://csstriggers.com/</a:t>
            </a:r>
            <a:endParaRPr lang="en-US" smtClean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What forces reflow ?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4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3860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>
                <a:latin typeface="Avenir Book"/>
                <a:cs typeface="Avenir Book"/>
                <a:sym typeface="Wingdings"/>
                <a:hlinkClick r:id="rId2"/>
              </a:rPr>
              <a:t>FastDOM </a:t>
            </a:r>
            <a:r>
              <a:rPr lang="en-US" dirty="0">
                <a:latin typeface="Avenir Book"/>
                <a:cs typeface="Avenir Book"/>
                <a:sym typeface="Wingdings"/>
              </a:rPr>
              <a:t>(a library):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400" dirty="0">
                <a:latin typeface="Avenir Book"/>
                <a:cs typeface="Avenir Book"/>
                <a:sym typeface="Wingdings"/>
              </a:rPr>
              <a:t>Queue ‘get’ &amp; ‘set’ style commands using ‘</a:t>
            </a:r>
            <a:r>
              <a:rPr lang="en-US" sz="1200" dirty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requestAnimationFrame</a:t>
            </a:r>
            <a:r>
              <a:rPr lang="en-US" sz="1400" dirty="0">
                <a:latin typeface="Avenir Book"/>
                <a:cs typeface="Avenir Book"/>
                <a:sym typeface="Wingdings"/>
              </a:rPr>
              <a:t>’ (</a:t>
            </a:r>
            <a:r>
              <a:rPr lang="en-US" sz="1400" u="sng" dirty="0">
                <a:latin typeface="Avenir Book"/>
                <a:cs typeface="Avenir Book"/>
                <a:sym typeface="Wingdings"/>
              </a:rPr>
              <a:t>like v2</a:t>
            </a:r>
            <a:r>
              <a:rPr lang="en-US" sz="1400" dirty="0">
                <a:latin typeface="Avenir Book"/>
                <a:cs typeface="Avenir Book"/>
                <a:sym typeface="Wingdings"/>
              </a:rPr>
              <a:t>). 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  <a:hlinkClick r:id="rId3"/>
              </a:rPr>
              <a:t>Virtual DOM</a:t>
            </a:r>
            <a:r>
              <a:rPr lang="en-US" dirty="0" smtClean="0">
                <a:latin typeface="Avenir Book"/>
                <a:cs typeface="Avenir Book"/>
                <a:sym typeface="Wingdings"/>
              </a:rPr>
              <a:t> (a technique):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400" dirty="0">
                <a:latin typeface="Avenir Book"/>
                <a:cs typeface="Avenir Book"/>
                <a:sym typeface="Wingdings"/>
              </a:rPr>
              <a:t>A snapshot of DOM each frame. 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400" dirty="0">
                <a:latin typeface="Avenir Book"/>
                <a:cs typeface="Avenir Book"/>
                <a:sym typeface="Wingdings"/>
              </a:rPr>
              <a:t>By comparing snapshots, we can send actual changes to real DOM tree (</a:t>
            </a:r>
            <a:r>
              <a:rPr lang="en-US" sz="1400" u="sng" dirty="0">
                <a:latin typeface="Avenir Book"/>
                <a:cs typeface="Avenir Book"/>
                <a:sym typeface="Wingdings"/>
              </a:rPr>
              <a:t>like v8</a:t>
            </a:r>
            <a:r>
              <a:rPr lang="en-US" sz="1400" dirty="0">
                <a:latin typeface="Avenir Book"/>
                <a:cs typeface="Avenir Book"/>
                <a:sym typeface="Wingdings"/>
              </a:rPr>
              <a:t>). 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400" dirty="0">
                <a:latin typeface="Avenir Book"/>
                <a:cs typeface="Avenir Book"/>
                <a:sym typeface="Wingdings"/>
              </a:rPr>
              <a:t>Most popular with ReactJS, VueJS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>
                <a:latin typeface="Avenir Book"/>
                <a:cs typeface="Avenir Book"/>
                <a:sym typeface="Wingdings"/>
                <a:hlinkClick r:id="rId4"/>
              </a:rPr>
              <a:t>Shadow DOM</a:t>
            </a:r>
            <a:r>
              <a:rPr lang="en-US" dirty="0">
                <a:latin typeface="Avenir Book"/>
                <a:cs typeface="Avenir Book"/>
                <a:sym typeface="Wingdings"/>
              </a:rPr>
              <a:t> (a new Web Component):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400">
                <a:latin typeface="Avenir Book"/>
                <a:cs typeface="Avenir Book"/>
                <a:sym typeface="Wingdings"/>
              </a:rPr>
              <a:t>An isolated DOM sub-tree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400">
                <a:latin typeface="Avenir Book"/>
                <a:cs typeface="Avenir Book"/>
                <a:sym typeface="Wingdings"/>
              </a:rPr>
              <a:t>Shadow DOM and outter nodes can’t interact with each other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400">
                <a:latin typeface="Avenir Book"/>
                <a:cs typeface="Avenir Book"/>
                <a:sym typeface="Wingdings"/>
              </a:rPr>
              <a:t>From the outside, Shadow DOM just repaints, </a:t>
            </a:r>
            <a:r>
              <a:rPr lang="en-US" sz="1400" u="sng">
                <a:latin typeface="Avenir Book"/>
                <a:cs typeface="Avenir Book"/>
                <a:sym typeface="Wingdings"/>
              </a:rPr>
              <a:t>like v9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DOM &amp; Reflow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72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3698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>
                <a:latin typeface="Avenir Book"/>
                <a:cs typeface="Avenir Book"/>
                <a:sym typeface="Wingdings"/>
              </a:rPr>
              <a:t>Presentations: </a:t>
            </a:r>
            <a:r>
              <a:rPr lang="en-US" sz="1100" dirty="0">
                <a:latin typeface="Avenir Book"/>
                <a:cs typeface="Avenir Book"/>
                <a:sym typeface="Wingdings"/>
                <a:hlinkClick r:id="rId2"/>
              </a:rPr>
              <a:t>https://speakerdeck.com/addyosmani/velocityconf-rendering-performance-case-studies?slide=1</a:t>
            </a:r>
            <a:endParaRPr lang="en-US" dirty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>
                <a:latin typeface="Avenir Book"/>
                <a:cs typeface="Avenir Book"/>
                <a:sym typeface="Wingdings"/>
              </a:rPr>
              <a:t>Documents hub: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100" dirty="0">
                <a:latin typeface="Avenir Book"/>
                <a:cs typeface="Avenir Book"/>
                <a:sym typeface="Wingdings"/>
                <a:hlinkClick r:id="rId3"/>
              </a:rPr>
              <a:t>http://jankfree.org/</a:t>
            </a:r>
            <a:endParaRPr lang="en-US" sz="1100" dirty="0">
              <a:latin typeface="Avenir Book"/>
              <a:cs typeface="Avenir Book"/>
              <a:sym typeface="Wingdings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100" dirty="0">
                <a:latin typeface="Avenir Book"/>
                <a:cs typeface="Avenir Book"/>
                <a:sym typeface="Wingdings"/>
                <a:hlinkClick r:id="rId4"/>
              </a:rPr>
              <a:t>https://developers.google.com/web/</a:t>
            </a:r>
            <a:endParaRPr lang="en-US" sz="1100" dirty="0">
              <a:latin typeface="Avenir Book"/>
              <a:cs typeface="Avenir Book"/>
              <a:sym typeface="Wingdings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100" dirty="0">
                <a:latin typeface="Avenir Book"/>
                <a:cs typeface="Avenir Book"/>
                <a:sym typeface="Wingdings"/>
                <a:hlinkClick r:id="rId5"/>
              </a:rPr>
              <a:t>http://wilsonpage.co.uk/preventing-layout-thrashing/</a:t>
            </a:r>
            <a:endParaRPr lang="en-US" sz="1100" dirty="0">
              <a:latin typeface="Avenir Book"/>
              <a:cs typeface="Avenir Book"/>
              <a:sym typeface="Wingdings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100" dirty="0">
                <a:latin typeface="Avenir Book"/>
                <a:cs typeface="Avenir Book"/>
                <a:sym typeface="Wingdings"/>
                <a:hlinkClick r:id="rId6"/>
              </a:rPr>
              <a:t>https://www.igvita.com/slides/2012/web-performance-for-the-curious/#29</a:t>
            </a:r>
            <a:endParaRPr lang="en-US" sz="1100" dirty="0">
              <a:latin typeface="Avenir Book"/>
              <a:cs typeface="Avenir Book"/>
              <a:sym typeface="Wingdings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100" dirty="0">
                <a:latin typeface="Avenir Book"/>
                <a:cs typeface="Avenir Book"/>
                <a:sym typeface="Wingdings"/>
                <a:hlinkClick r:id="rId7"/>
              </a:rPr>
              <a:t>https://www.chromium.org/developers/design-documents/gpu-accelerated-compositing-in-chrome</a:t>
            </a:r>
            <a:r>
              <a:rPr lang="en-US" sz="1100" dirty="0">
                <a:latin typeface="Avenir Book"/>
                <a:cs typeface="Avenir Book"/>
                <a:sym typeface="Wingdings"/>
              </a:rPr>
              <a:t> </a:t>
            </a:r>
            <a:endParaRPr lang="en-US" dirty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>
                <a:latin typeface="Avenir Book"/>
                <a:cs typeface="Avenir Book"/>
                <a:sym typeface="Wingdings"/>
              </a:rPr>
              <a:t>Advanced profiling tools: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100" dirty="0">
                <a:latin typeface="Avenir Book"/>
                <a:cs typeface="Avenir Book"/>
                <a:sym typeface="Wingdings"/>
                <a:hlinkClick r:id="rId8"/>
              </a:rPr>
              <a:t>http://dev.chromium.org/developers/how-tos/trace-event-profiling-tool</a:t>
            </a:r>
            <a:endParaRPr lang="en-US" sz="1100" dirty="0">
              <a:latin typeface="Avenir Book"/>
              <a:cs typeface="Avenir Book"/>
              <a:sym typeface="Wingdings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100" dirty="0">
                <a:latin typeface="Avenir Book"/>
                <a:cs typeface="Avenir Book"/>
                <a:sym typeface="Wingdings"/>
                <a:hlinkClick r:id="rId9"/>
              </a:rPr>
              <a:t>https://www.html5rocks.com/en/tutorials/games/abouttracing/</a:t>
            </a:r>
            <a:endParaRPr lang="en-US" sz="1100" dirty="0">
              <a:latin typeface="Avenir Book"/>
              <a:cs typeface="Avenir Book"/>
              <a:sym typeface="Wingdings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1100" dirty="0">
                <a:latin typeface="Avenir Book"/>
                <a:cs typeface="Avenir Book"/>
                <a:sym typeface="Wingdings"/>
                <a:hlinkClick r:id="rId10"/>
              </a:rPr>
              <a:t>https://www.gamasutra.com/view/news/176420/Indepth_Using_Chrometracing_to_view_your_inline_profiling_data.php</a:t>
            </a:r>
            <a:r>
              <a:rPr lang="en-US" sz="1400" dirty="0">
                <a:latin typeface="Avenir Book"/>
                <a:cs typeface="Avenir Book"/>
                <a:sym typeface="Wingdings"/>
              </a:rPr>
              <a:t> </a:t>
            </a:r>
            <a:endParaRPr lang="en-US" sz="140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More references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4150345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147036" y="1504864"/>
            <a:ext cx="6849930" cy="18458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 smtClean="0">
                <a:effectLst/>
                <a:latin typeface="Avenir Book"/>
                <a:cs typeface="Avenir Book"/>
              </a:rPr>
              <a:t>Q&amp;A</a:t>
            </a:r>
            <a:endParaRPr lang="en-US" sz="8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6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74515" y="1648845"/>
            <a:ext cx="8194972" cy="18458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smtClean="0">
                <a:effectLst/>
                <a:latin typeface="Avenir Book"/>
                <a:cs typeface="Avenir Book"/>
              </a:rPr>
              <a:t>requestAnimationFrame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7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Triangle 3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37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feature/animate-position/v1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technique: Update ball positions </a:t>
            </a:r>
            <a:r>
              <a:rPr lang="en-US" smtClean="0">
                <a:latin typeface="Avenir Book"/>
                <a:cs typeface="Avenir Book"/>
                <a:sym typeface="Wingdings"/>
              </a:rPr>
              <a:t>by ‘</a:t>
            </a:r>
            <a:r>
              <a:rPr lang="en-US" sz="1400" smtClean="0">
                <a:solidFill>
                  <a:srgbClr val="66FF66"/>
                </a:solidFill>
                <a:latin typeface="Consolas"/>
                <a:cs typeface="Consolas"/>
                <a:sym typeface="Wingdings"/>
              </a:rPr>
              <a:t>requestAnimationFrame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1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 Same Side Corner Rectangle 5"/>
          <p:cNvSpPr/>
          <p:nvPr/>
        </p:nvSpPr>
        <p:spPr>
          <a:xfrm>
            <a:off x="495449" y="2563743"/>
            <a:ext cx="6405947" cy="1783544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update_v1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for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CC66FF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 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MOVERS_COUNT; m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  movers[m].style.left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66FF66"/>
                </a:solidFill>
                <a:latin typeface="Consolas"/>
                <a:cs typeface="Consolas"/>
              </a:rPr>
              <a:t>topToLeft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(movers[m].offsetTop, timestamp)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'px'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//if </a:t>
            </a:r>
            <a:r>
              <a:rPr kumimoji="1" lang="en-US" altLang="ja-JP" sz="110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(window.running) setTimeout( onInterval, 1000.0 / 60 );</a:t>
            </a:r>
            <a:endParaRPr kumimoji="1" lang="en-US" altLang="ja-JP" sz="1100" smtClean="0">
              <a:solidFill>
                <a:schemeClr val="tx1">
                  <a:lumMod val="50000"/>
                </a:schemeClr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(window.running)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FF"/>
                </a:solidFill>
                <a:latin typeface="Consolas"/>
                <a:cs typeface="Consolas"/>
              </a:rPr>
              <a:t>rAF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updateFunc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 rot="20439334">
            <a:off x="6595604" y="3271449"/>
            <a:ext cx="21596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Replace ‘setInterval’</a:t>
            </a:r>
          </a:p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by ‘setTimeout’</a:t>
            </a:r>
          </a:p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in v.0b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H="1" flipV="1">
            <a:off x="5387136" y="3733115"/>
            <a:ext cx="1116505" cy="146534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621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v1-200 bal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31" y="0"/>
            <a:ext cx="8215939" cy="524255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161480">
            <a:off x="644968" y="3145324"/>
            <a:ext cx="3521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“Rendering” takes too much time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1" name="Curved Connector 10"/>
          <p:cNvCxnSpPr/>
          <p:nvPr/>
        </p:nvCxnSpPr>
        <p:spPr>
          <a:xfrm rot="5400000">
            <a:off x="2539837" y="3454230"/>
            <a:ext cx="568617" cy="85440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21184533">
            <a:off x="1713549" y="1790522"/>
            <a:ext cx="1813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Forced reflow ???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</p:spTree>
    <p:extLst>
      <p:ext uri="{BB962C8B-B14F-4D97-AF65-F5344CB8AC3E}">
        <p14:creationId xmlns:p14="http://schemas.microsoft.com/office/powerpoint/2010/main" val="1710483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3370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Branch: </a:t>
            </a:r>
            <a:r>
              <a:rPr lang="en-US">
                <a:latin typeface="Avenir Book"/>
                <a:cs typeface="Avenir Book"/>
                <a:sym typeface="Wingdings"/>
                <a:hlinkClick r:id="rId2"/>
              </a:rPr>
              <a:t>feature/animate-position/v1</a:t>
            </a:r>
            <a:endParaRPr lang="en-US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Key technique: Update ball positions by ‘</a:t>
            </a:r>
            <a:r>
              <a:rPr lang="en-US" sz="1400">
                <a:solidFill>
                  <a:srgbClr val="66FF66"/>
                </a:solidFill>
                <a:latin typeface="Consolas"/>
                <a:cs typeface="Consolas"/>
                <a:sym typeface="Wingdings"/>
              </a:rPr>
              <a:t>requestAnimationFrame</a:t>
            </a:r>
            <a:r>
              <a:rPr lang="en-US">
                <a:latin typeface="Avenir Book"/>
                <a:cs typeface="Avenir Book"/>
                <a:sym typeface="Wingdings"/>
              </a:rPr>
              <a:t>’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solidFill>
                  <a:srgbClr val="FD6666"/>
                </a:solidFill>
                <a:latin typeface="Avenir Book"/>
                <a:cs typeface="Avenir Book"/>
                <a:sym typeface="Wingdings"/>
              </a:rPr>
              <a:t>Problems</a:t>
            </a:r>
            <a:r>
              <a:rPr lang="en-US" smtClean="0">
                <a:latin typeface="Avenir Book"/>
                <a:cs typeface="Avenir Book"/>
                <a:sym typeface="Wingdings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trike="sngStrike" smtClean="0">
                <a:latin typeface="Avenir Book"/>
                <a:cs typeface="Avenir Book"/>
                <a:sym typeface="Wingdings"/>
              </a:rPr>
              <a:t>Unstable frame rate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Rendering activities (Recalculate style, Layout) take too much time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Can’t reach 60FPS with just 100-200 balls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1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43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725728" y="715198"/>
            <a:ext cx="7689928" cy="30248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200" i="1">
                <a:solidFill>
                  <a:srgbClr val="31859C"/>
                </a:solidFill>
                <a:latin typeface="Monaco"/>
                <a:cs typeface="Monaco"/>
              </a:rPr>
              <a:t>“</a:t>
            </a:r>
            <a:r>
              <a:rPr lang="en-US" sz="2000" i="1" spc="-300">
                <a:latin typeface="Avenir Book"/>
                <a:cs typeface="Avenir Book"/>
              </a:rPr>
              <a:t> </a:t>
            </a:r>
            <a:r>
              <a:rPr lang="en-US" sz="3200" i="1" strike="sngStrike" smtClean="0">
                <a:latin typeface="Avenir Book"/>
                <a:cs typeface="Avenir Book"/>
              </a:rPr>
              <a:t>Code first, think later !</a:t>
            </a:r>
            <a:r>
              <a:rPr lang="en-US" sz="3200" i="1" smtClean="0">
                <a:solidFill>
                  <a:srgbClr val="31859C"/>
                </a:solidFill>
                <a:latin typeface="Monaco"/>
                <a:cs typeface="Monaco"/>
              </a:rPr>
              <a:t>”</a:t>
            </a:r>
            <a:endParaRPr lang="en-US" sz="3200" i="1" dirty="0" smtClean="0">
              <a:solidFill>
                <a:srgbClr val="31859C"/>
              </a:solidFill>
              <a:latin typeface="Avenir Book"/>
              <a:cs typeface="Avenir Book"/>
            </a:endParaRPr>
          </a:p>
          <a:p>
            <a:pPr algn="r">
              <a:lnSpc>
                <a:spcPct val="150000"/>
              </a:lnSpc>
            </a:pPr>
            <a:endParaRPr lang="en-US" sz="1600" dirty="0" smtClean="0">
              <a:latin typeface="Avenir Book"/>
              <a:cs typeface="Avenir Book"/>
            </a:endParaRPr>
          </a:p>
          <a:p>
            <a:pPr algn="r">
              <a:lnSpc>
                <a:spcPct val="150000"/>
              </a:lnSpc>
            </a:pPr>
            <a:r>
              <a:rPr lang="en-US" sz="1600">
                <a:latin typeface="Avenir Book"/>
                <a:cs typeface="Avenir Book"/>
              </a:rPr>
              <a:t>- </a:t>
            </a:r>
            <a:r>
              <a:rPr lang="en-US" sz="1600" smtClean="0">
                <a:latin typeface="Avenir Book"/>
                <a:cs typeface="Avenir Book"/>
              </a:rPr>
              <a:t>Your fingers </a:t>
            </a:r>
            <a:r>
              <a:rPr lang="en-US" sz="1600" dirty="0" smtClean="0">
                <a:latin typeface="Avenir Book"/>
                <a:cs typeface="Avenir Book"/>
              </a:rPr>
              <a:t>-</a:t>
            </a:r>
            <a:endParaRPr lang="en-US" sz="16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7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 rot="21046757">
            <a:off x="2215161" y="3234962"/>
            <a:ext cx="14542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DON’T</a:t>
            </a:r>
            <a:endParaRPr lang="en-US" sz="3200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6" name="Curved Connector 5"/>
          <p:cNvCxnSpPr>
            <a:stCxn id="5" idx="3"/>
          </p:cNvCxnSpPr>
          <p:nvPr/>
        </p:nvCxnSpPr>
        <p:spPr>
          <a:xfrm flipV="1">
            <a:off x="3660009" y="2424993"/>
            <a:ext cx="903704" cy="985844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183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Web Rendering Pipeline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38" name="Chevron 37"/>
          <p:cNvSpPr/>
          <p:nvPr/>
        </p:nvSpPr>
        <p:spPr>
          <a:xfrm>
            <a:off x="2038246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8965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Style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1" name="Chevron 40"/>
          <p:cNvSpPr/>
          <p:nvPr/>
        </p:nvSpPr>
        <p:spPr>
          <a:xfrm>
            <a:off x="3574065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8965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Layout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7" name="Chevron 46"/>
          <p:cNvSpPr/>
          <p:nvPr/>
        </p:nvSpPr>
        <p:spPr>
          <a:xfrm>
            <a:off x="5109884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63A6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Paint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645705" y="1282019"/>
            <a:ext cx="1703790" cy="795467"/>
            <a:chOff x="6645705" y="1282019"/>
            <a:chExt cx="1703790" cy="795467"/>
          </a:xfrm>
        </p:grpSpPr>
        <p:sp>
          <p:nvSpPr>
            <p:cNvPr id="54" name="Chevron 53"/>
            <p:cNvSpPr/>
            <p:nvPr/>
          </p:nvSpPr>
          <p:spPr>
            <a:xfrm>
              <a:off x="6645705" y="1282019"/>
              <a:ext cx="1703790" cy="795467"/>
            </a:xfrm>
            <a:prstGeom prst="chevron">
              <a:avLst>
                <a:gd name="adj" fmla="val 26314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56" name="Chevron 55"/>
            <p:cNvSpPr/>
            <p:nvPr/>
          </p:nvSpPr>
          <p:spPr>
            <a:xfrm>
              <a:off x="6866505" y="1282019"/>
              <a:ext cx="1482989" cy="795467"/>
            </a:xfrm>
            <a:prstGeom prst="chevron">
              <a:avLst>
                <a:gd name="adj" fmla="val 0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>
                  <a:solidFill>
                    <a:schemeClr val="tx1">
                      <a:lumMod val="95000"/>
                    </a:schemeClr>
                  </a:solidFill>
                  <a:latin typeface="Consolas"/>
                  <a:cs typeface="Consolas"/>
                </a:rPr>
                <a:t>Composite</a:t>
              </a:r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</p:grpSp>
      <p:sp>
        <p:nvSpPr>
          <p:cNvPr id="6" name="Pentagon 5"/>
          <p:cNvSpPr/>
          <p:nvPr/>
        </p:nvSpPr>
        <p:spPr>
          <a:xfrm>
            <a:off x="502427" y="1282019"/>
            <a:ext cx="1703790" cy="795467"/>
          </a:xfrm>
          <a:prstGeom prst="homePlate">
            <a:avLst>
              <a:gd name="adj" fmla="val 26314"/>
            </a:avLst>
          </a:prstGeom>
          <a:solidFill>
            <a:srgbClr val="ECB9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Javascript</a:t>
            </a:r>
            <a:endParaRPr lang="en-US" sz="1600" b="1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97754" y="2077486"/>
            <a:ext cx="8746245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u="sng" smtClean="0">
                <a:latin typeface="Avenir Book"/>
                <a:cs typeface="Avenir Book"/>
                <a:sym typeface="Wingdings"/>
              </a:rPr>
              <a:t>Javascript</a:t>
            </a:r>
            <a:r>
              <a:rPr lang="en-US" smtClean="0">
                <a:latin typeface="Avenir Book"/>
                <a:cs typeface="Avenir Book"/>
                <a:sym typeface="Wingdings"/>
              </a:rPr>
              <a:t>:     Execute JS code to interact with DOM tree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u="sng" smtClean="0">
                <a:latin typeface="Avenir Book"/>
                <a:cs typeface="Avenir Book"/>
                <a:sym typeface="Wingdings"/>
              </a:rPr>
              <a:t>Style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            Calculate style in CSSOM tree to apply to DOM tree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u="sng" smtClean="0">
                <a:latin typeface="Avenir Book"/>
                <a:cs typeface="Avenir Book"/>
                <a:sym typeface="Wingdings"/>
              </a:rPr>
              <a:t>Layout</a:t>
            </a:r>
            <a:r>
              <a:rPr lang="en-US" smtClean="0">
                <a:latin typeface="Avenir Book"/>
                <a:cs typeface="Avenir Book"/>
                <a:sym typeface="Wingdings"/>
              </a:rPr>
              <a:t>:          Calculate position &amp; size to arrange elements in the web page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u="sng" smtClean="0">
                <a:latin typeface="Avenir Book"/>
                <a:cs typeface="Avenir Book"/>
                <a:sym typeface="Wingdings"/>
              </a:rPr>
              <a:t>Paint</a:t>
            </a:r>
            <a:r>
              <a:rPr lang="en-US" smtClean="0">
                <a:latin typeface="Avenir Book"/>
                <a:cs typeface="Avenir Book"/>
                <a:sym typeface="Wingdings"/>
              </a:rPr>
              <a:t>:             Draw elements into layers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u="sng" smtClean="0">
                <a:latin typeface="Avenir Book"/>
                <a:cs typeface="Avenir Book"/>
                <a:sym typeface="Wingdings"/>
              </a:rPr>
              <a:t>Composite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  Apply final transformations to layers and draw to screen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49099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Web Rendering Pipeline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38" name="Chevron 37"/>
          <p:cNvSpPr/>
          <p:nvPr/>
        </p:nvSpPr>
        <p:spPr>
          <a:xfrm>
            <a:off x="2038246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8965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Style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1" name="Chevron 40"/>
          <p:cNvSpPr/>
          <p:nvPr/>
        </p:nvSpPr>
        <p:spPr>
          <a:xfrm>
            <a:off x="3574065" y="1282019"/>
            <a:ext cx="1703790" cy="795467"/>
          </a:xfrm>
          <a:prstGeom prst="chevron">
            <a:avLst>
              <a:gd name="adj" fmla="val 26314"/>
            </a:avLst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65000"/>
                  </a:schemeClr>
                </a:solidFill>
                <a:latin typeface="Consolas"/>
                <a:cs typeface="Consolas"/>
              </a:rPr>
              <a:t>Layout</a:t>
            </a:r>
            <a:endParaRPr lang="en-US" sz="1600" b="1" dirty="0">
              <a:solidFill>
                <a:schemeClr val="tx1">
                  <a:lumMod val="6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7" name="Chevron 46"/>
          <p:cNvSpPr/>
          <p:nvPr/>
        </p:nvSpPr>
        <p:spPr>
          <a:xfrm>
            <a:off x="5109884" y="1282019"/>
            <a:ext cx="1703790" cy="795467"/>
          </a:xfrm>
          <a:prstGeom prst="chevron">
            <a:avLst>
              <a:gd name="adj" fmla="val 26314"/>
            </a:avLst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65000"/>
                  </a:schemeClr>
                </a:solidFill>
                <a:latin typeface="Consolas"/>
                <a:cs typeface="Consolas"/>
              </a:rPr>
              <a:t>Paint</a:t>
            </a:r>
            <a:endParaRPr lang="en-US" sz="1600" b="1" dirty="0">
              <a:solidFill>
                <a:schemeClr val="tx1">
                  <a:lumMod val="65000"/>
                </a:schemeClr>
              </a:solidFill>
              <a:latin typeface="Consolas"/>
              <a:cs typeface="Consola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645705" y="1282019"/>
            <a:ext cx="1703790" cy="795467"/>
            <a:chOff x="6645705" y="1282019"/>
            <a:chExt cx="1703790" cy="795467"/>
          </a:xfrm>
          <a:solidFill>
            <a:schemeClr val="bg1">
              <a:lumMod val="65000"/>
              <a:lumOff val="35000"/>
            </a:schemeClr>
          </a:solidFill>
        </p:grpSpPr>
        <p:sp>
          <p:nvSpPr>
            <p:cNvPr id="54" name="Chevron 53"/>
            <p:cNvSpPr/>
            <p:nvPr/>
          </p:nvSpPr>
          <p:spPr>
            <a:xfrm>
              <a:off x="6645705" y="1282019"/>
              <a:ext cx="1703790" cy="795467"/>
            </a:xfrm>
            <a:prstGeom prst="chevron">
              <a:avLst>
                <a:gd name="adj" fmla="val 26314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tx1">
                    <a:lumMod val="6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56" name="Chevron 55"/>
            <p:cNvSpPr/>
            <p:nvPr/>
          </p:nvSpPr>
          <p:spPr>
            <a:xfrm>
              <a:off x="6866505" y="1282019"/>
              <a:ext cx="1482989" cy="795467"/>
            </a:xfrm>
            <a:prstGeom prst="chevron">
              <a:avLst>
                <a:gd name="adj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>
                  <a:solidFill>
                    <a:schemeClr val="tx1">
                      <a:lumMod val="65000"/>
                    </a:schemeClr>
                  </a:solidFill>
                  <a:latin typeface="Consolas"/>
                  <a:cs typeface="Consolas"/>
                </a:rPr>
                <a:t>Composite</a:t>
              </a:r>
              <a:endParaRPr lang="en-US" sz="1600" b="1" dirty="0">
                <a:solidFill>
                  <a:schemeClr val="tx1">
                    <a:lumMod val="65000"/>
                  </a:schemeClr>
                </a:solidFill>
                <a:latin typeface="Consolas"/>
                <a:cs typeface="Consolas"/>
              </a:endParaRPr>
            </a:p>
          </p:txBody>
        </p:sp>
      </p:grpSp>
      <p:sp>
        <p:nvSpPr>
          <p:cNvPr id="6" name="Pentagon 5"/>
          <p:cNvSpPr/>
          <p:nvPr/>
        </p:nvSpPr>
        <p:spPr>
          <a:xfrm>
            <a:off x="502427" y="1282019"/>
            <a:ext cx="1703790" cy="795467"/>
          </a:xfrm>
          <a:prstGeom prst="homePlate">
            <a:avLst>
              <a:gd name="adj" fmla="val 26314"/>
            </a:avLst>
          </a:prstGeom>
          <a:solidFill>
            <a:srgbClr val="ECB9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Javascript</a:t>
            </a:r>
            <a:endParaRPr lang="en-US" sz="1600" b="1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96027" y="2327335"/>
            <a:ext cx="108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Set style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29" name="Curved Connector 28"/>
          <p:cNvCxnSpPr>
            <a:stCxn id="11" idx="3"/>
            <a:endCxn id="38" idx="2"/>
          </p:cNvCxnSpPr>
          <p:nvPr/>
        </p:nvCxnSpPr>
        <p:spPr>
          <a:xfrm flipV="1">
            <a:off x="2580465" y="2077486"/>
            <a:ext cx="205016" cy="43451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6" idx="2"/>
            <a:endCxn id="11" idx="1"/>
          </p:cNvCxnSpPr>
          <p:nvPr/>
        </p:nvCxnSpPr>
        <p:spPr>
          <a:xfrm rot="16200000" flipH="1">
            <a:off x="1155587" y="2171560"/>
            <a:ext cx="434515" cy="24636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97754" y="320090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u="sng" smtClean="0">
                <a:latin typeface="Avenir Book"/>
                <a:cs typeface="Avenir Book"/>
                <a:sym typeface="Wingdings"/>
              </a:rPr>
              <a:t>First frame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Full pipeline to render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u="sng" smtClean="0">
                <a:latin typeface="Avenir Book"/>
                <a:cs typeface="Avenir Book"/>
                <a:sym typeface="Wingdings"/>
              </a:rPr>
              <a:t>Next frames</a:t>
            </a:r>
            <a:r>
              <a:rPr lang="en-US" smtClean="0">
                <a:latin typeface="Avenir Book"/>
                <a:cs typeface="Avenir Book"/>
                <a:sym typeface="Wingdings"/>
              </a:rPr>
              <a:t>: Depends on Javascript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04118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Curved Connector 18"/>
          <p:cNvCxnSpPr>
            <a:endCxn id="13" idx="1"/>
          </p:cNvCxnSpPr>
          <p:nvPr/>
        </p:nvCxnSpPr>
        <p:spPr>
          <a:xfrm rot="16200000" flipH="1">
            <a:off x="3049933" y="1862596"/>
            <a:ext cx="669863" cy="628946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Recomposite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38" name="Chevron 37"/>
          <p:cNvSpPr/>
          <p:nvPr/>
        </p:nvSpPr>
        <p:spPr>
          <a:xfrm>
            <a:off x="2038246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8965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Style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1" name="Chevron 40"/>
          <p:cNvSpPr/>
          <p:nvPr/>
        </p:nvSpPr>
        <p:spPr>
          <a:xfrm>
            <a:off x="3574065" y="1282019"/>
            <a:ext cx="1703790" cy="795467"/>
          </a:xfrm>
          <a:prstGeom prst="chevron">
            <a:avLst>
              <a:gd name="adj" fmla="val 26314"/>
            </a:avLst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trike="sngStrike" smtClean="0">
                <a:solidFill>
                  <a:schemeClr val="tx1">
                    <a:lumMod val="65000"/>
                  </a:schemeClr>
                </a:solidFill>
                <a:latin typeface="Consolas"/>
                <a:cs typeface="Consolas"/>
              </a:rPr>
              <a:t>Layout</a:t>
            </a:r>
            <a:endParaRPr lang="en-US" sz="1600" b="1" strike="sngStrike" dirty="0">
              <a:solidFill>
                <a:schemeClr val="tx1">
                  <a:lumMod val="6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7" name="Chevron 46"/>
          <p:cNvSpPr/>
          <p:nvPr/>
        </p:nvSpPr>
        <p:spPr>
          <a:xfrm>
            <a:off x="5109884" y="1282019"/>
            <a:ext cx="1703790" cy="795467"/>
          </a:xfrm>
          <a:prstGeom prst="chevron">
            <a:avLst>
              <a:gd name="adj" fmla="val 26314"/>
            </a:avLst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trike="sngStrike" smtClean="0">
                <a:solidFill>
                  <a:schemeClr val="tx1">
                    <a:lumMod val="65000"/>
                  </a:schemeClr>
                </a:solidFill>
                <a:latin typeface="Consolas"/>
                <a:cs typeface="Consolas"/>
              </a:rPr>
              <a:t>Paint</a:t>
            </a:r>
            <a:endParaRPr lang="en-US" sz="1600" b="1" strike="sngStrike" dirty="0">
              <a:solidFill>
                <a:schemeClr val="tx1">
                  <a:lumMod val="65000"/>
                </a:schemeClr>
              </a:solidFill>
              <a:latin typeface="Consolas"/>
              <a:cs typeface="Consola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645705" y="1282019"/>
            <a:ext cx="1703790" cy="795467"/>
            <a:chOff x="6645705" y="1282019"/>
            <a:chExt cx="1703790" cy="795467"/>
          </a:xfrm>
        </p:grpSpPr>
        <p:sp>
          <p:nvSpPr>
            <p:cNvPr id="54" name="Chevron 53"/>
            <p:cNvSpPr/>
            <p:nvPr/>
          </p:nvSpPr>
          <p:spPr>
            <a:xfrm>
              <a:off x="6645705" y="1282019"/>
              <a:ext cx="1703790" cy="795467"/>
            </a:xfrm>
            <a:prstGeom prst="chevron">
              <a:avLst>
                <a:gd name="adj" fmla="val 26314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56" name="Chevron 55"/>
            <p:cNvSpPr/>
            <p:nvPr/>
          </p:nvSpPr>
          <p:spPr>
            <a:xfrm>
              <a:off x="6866505" y="1282019"/>
              <a:ext cx="1482989" cy="795467"/>
            </a:xfrm>
            <a:prstGeom prst="chevron">
              <a:avLst>
                <a:gd name="adj" fmla="val 0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>
                  <a:solidFill>
                    <a:schemeClr val="tx1">
                      <a:lumMod val="95000"/>
                    </a:schemeClr>
                  </a:solidFill>
                  <a:latin typeface="Consolas"/>
                  <a:cs typeface="Consolas"/>
                </a:rPr>
                <a:t>Composite</a:t>
              </a:r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</p:grpSp>
      <p:sp>
        <p:nvSpPr>
          <p:cNvPr id="6" name="Pentagon 5"/>
          <p:cNvSpPr/>
          <p:nvPr/>
        </p:nvSpPr>
        <p:spPr>
          <a:xfrm>
            <a:off x="502427" y="1282019"/>
            <a:ext cx="1703790" cy="795467"/>
          </a:xfrm>
          <a:prstGeom prst="homePlate">
            <a:avLst>
              <a:gd name="adj" fmla="val 26314"/>
            </a:avLst>
          </a:prstGeom>
          <a:solidFill>
            <a:srgbClr val="ECB9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Javascript</a:t>
            </a:r>
            <a:endParaRPr lang="en-US" sz="1600" b="1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96027" y="2327335"/>
            <a:ext cx="108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Set style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29" name="Curved Connector 28"/>
          <p:cNvCxnSpPr>
            <a:stCxn id="11" idx="3"/>
            <a:endCxn id="38" idx="2"/>
          </p:cNvCxnSpPr>
          <p:nvPr/>
        </p:nvCxnSpPr>
        <p:spPr>
          <a:xfrm flipV="1">
            <a:off x="2580465" y="2077486"/>
            <a:ext cx="205016" cy="43451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6" idx="2"/>
            <a:endCxn id="11" idx="1"/>
          </p:cNvCxnSpPr>
          <p:nvPr/>
        </p:nvCxnSpPr>
        <p:spPr>
          <a:xfrm rot="16200000" flipH="1">
            <a:off x="1155587" y="2171560"/>
            <a:ext cx="434515" cy="24636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699337" y="2327335"/>
            <a:ext cx="315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Only ‘opacity’ / ‘transform’ ?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4" name="Curved Connector 13"/>
          <p:cNvCxnSpPr>
            <a:stCxn id="13" idx="3"/>
            <a:endCxn id="56" idx="2"/>
          </p:cNvCxnSpPr>
          <p:nvPr/>
        </p:nvCxnSpPr>
        <p:spPr>
          <a:xfrm flipV="1">
            <a:off x="6856372" y="2077486"/>
            <a:ext cx="751628" cy="43451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97754" y="3200909"/>
            <a:ext cx="874624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mtClean="0">
                <a:latin typeface="Avenir Book"/>
                <a:cs typeface="Avenir Book"/>
                <a:sym typeface="Wingdings"/>
              </a:rPr>
              <a:t>If only ’opacity’ &amp; ‘transform’ were changed  re-composite only (BEST)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379055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Curved Connector 18"/>
          <p:cNvCxnSpPr>
            <a:endCxn id="13" idx="1"/>
          </p:cNvCxnSpPr>
          <p:nvPr/>
        </p:nvCxnSpPr>
        <p:spPr>
          <a:xfrm rot="16200000" flipH="1">
            <a:off x="3362239" y="1916711"/>
            <a:ext cx="614043" cy="57653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Repaint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38" name="Chevron 37"/>
          <p:cNvSpPr/>
          <p:nvPr/>
        </p:nvSpPr>
        <p:spPr>
          <a:xfrm>
            <a:off x="2038246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8965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Style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1" name="Chevron 40"/>
          <p:cNvSpPr/>
          <p:nvPr/>
        </p:nvSpPr>
        <p:spPr>
          <a:xfrm>
            <a:off x="3574065" y="1282019"/>
            <a:ext cx="1703790" cy="795467"/>
          </a:xfrm>
          <a:prstGeom prst="chevron">
            <a:avLst>
              <a:gd name="adj" fmla="val 26314"/>
            </a:avLst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trike="sngStrike" smtClean="0">
                <a:solidFill>
                  <a:schemeClr val="tx1">
                    <a:lumMod val="65000"/>
                  </a:schemeClr>
                </a:solidFill>
                <a:latin typeface="Consolas"/>
                <a:cs typeface="Consolas"/>
              </a:rPr>
              <a:t>Layout</a:t>
            </a:r>
            <a:endParaRPr lang="en-US" sz="1600" b="1" strike="sngStrike" dirty="0">
              <a:solidFill>
                <a:schemeClr val="tx1">
                  <a:lumMod val="6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7" name="Chevron 46"/>
          <p:cNvSpPr/>
          <p:nvPr/>
        </p:nvSpPr>
        <p:spPr>
          <a:xfrm>
            <a:off x="5109884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63A6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Paint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645705" y="1282019"/>
            <a:ext cx="1703790" cy="795467"/>
            <a:chOff x="6645705" y="1282019"/>
            <a:chExt cx="1703790" cy="795467"/>
          </a:xfrm>
        </p:grpSpPr>
        <p:sp>
          <p:nvSpPr>
            <p:cNvPr id="54" name="Chevron 53"/>
            <p:cNvSpPr/>
            <p:nvPr/>
          </p:nvSpPr>
          <p:spPr>
            <a:xfrm>
              <a:off x="6645705" y="1282019"/>
              <a:ext cx="1703790" cy="795467"/>
            </a:xfrm>
            <a:prstGeom prst="chevron">
              <a:avLst>
                <a:gd name="adj" fmla="val 26314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56" name="Chevron 55"/>
            <p:cNvSpPr/>
            <p:nvPr/>
          </p:nvSpPr>
          <p:spPr>
            <a:xfrm>
              <a:off x="6866505" y="1282019"/>
              <a:ext cx="1482989" cy="795467"/>
            </a:xfrm>
            <a:prstGeom prst="chevron">
              <a:avLst>
                <a:gd name="adj" fmla="val 0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>
                  <a:solidFill>
                    <a:schemeClr val="tx1">
                      <a:lumMod val="95000"/>
                    </a:schemeClr>
                  </a:solidFill>
                  <a:latin typeface="Consolas"/>
                  <a:cs typeface="Consolas"/>
                </a:rPr>
                <a:t>Composite</a:t>
              </a:r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</p:grpSp>
      <p:sp>
        <p:nvSpPr>
          <p:cNvPr id="6" name="Pentagon 5"/>
          <p:cNvSpPr/>
          <p:nvPr/>
        </p:nvSpPr>
        <p:spPr>
          <a:xfrm>
            <a:off x="502427" y="1282019"/>
            <a:ext cx="1703790" cy="795467"/>
          </a:xfrm>
          <a:prstGeom prst="homePlate">
            <a:avLst>
              <a:gd name="adj" fmla="val 26314"/>
            </a:avLst>
          </a:prstGeom>
          <a:solidFill>
            <a:srgbClr val="ECB9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Javascript</a:t>
            </a:r>
            <a:endParaRPr lang="en-US" sz="1600" b="1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96027" y="2327335"/>
            <a:ext cx="108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Set style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29" name="Curved Connector 28"/>
          <p:cNvCxnSpPr>
            <a:stCxn id="11" idx="3"/>
            <a:endCxn id="38" idx="2"/>
          </p:cNvCxnSpPr>
          <p:nvPr/>
        </p:nvCxnSpPr>
        <p:spPr>
          <a:xfrm flipV="1">
            <a:off x="2580465" y="2077486"/>
            <a:ext cx="205016" cy="43451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6" idx="2"/>
            <a:endCxn id="11" idx="1"/>
          </p:cNvCxnSpPr>
          <p:nvPr/>
        </p:nvCxnSpPr>
        <p:spPr>
          <a:xfrm rot="16200000" flipH="1">
            <a:off x="1155587" y="2171560"/>
            <a:ext cx="434515" cy="24636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957528" y="2327335"/>
            <a:ext cx="752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‘color’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4" name="Curved Connector 13"/>
          <p:cNvCxnSpPr>
            <a:stCxn id="13" idx="3"/>
            <a:endCxn id="47" idx="2"/>
          </p:cNvCxnSpPr>
          <p:nvPr/>
        </p:nvCxnSpPr>
        <p:spPr>
          <a:xfrm flipV="1">
            <a:off x="4709796" y="2077486"/>
            <a:ext cx="1147323" cy="43451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97754" y="3005531"/>
            <a:ext cx="874624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mtClean="0">
                <a:latin typeface="Avenir Book"/>
                <a:cs typeface="Avenir Book"/>
                <a:sym typeface="Wingdings"/>
              </a:rPr>
              <a:t>If “paint” attributes (color, background-image, shadow ...) were changed  re-paint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Re-paint can be heavy if too many changes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Re-paint is slow on mobile devices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568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5059161" y="0"/>
            <a:ext cx="4084839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69841" y="1318802"/>
            <a:ext cx="4031873" cy="21467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</a:rPr>
              <a:t>How is a web page rendered ?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</a:rPr>
              <a:t>My animation is lag. Why ?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</a:rPr>
              <a:t>Similar animation is smooth. How ?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dirty="0">
              <a:latin typeface="Avenir Book"/>
              <a:cs typeface="Avenir Book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venir Book"/>
                <a:cs typeface="Avenir Book"/>
              </a:rPr>
              <a:t>Check </a:t>
            </a:r>
            <a:r>
              <a:rPr lang="en-US" dirty="0" smtClean="0">
                <a:latin typeface="Avenir Book"/>
                <a:cs typeface="Avenir Book"/>
                <a:hlinkClick r:id="rId2" tooltip="https://github.com/DancingPhoenix88/MyECS"/>
              </a:rPr>
              <a:t>this</a:t>
            </a:r>
            <a:r>
              <a:rPr lang="en-US" dirty="0" smtClean="0">
                <a:latin typeface="Avenir Book"/>
                <a:cs typeface="Avenir Book"/>
              </a:rPr>
              <a:t> out for some experiments</a:t>
            </a:r>
            <a:endParaRPr lang="en-US" dirty="0">
              <a:latin typeface="Avenir Book"/>
              <a:cs typeface="Avenir Book"/>
            </a:endParaRPr>
          </a:p>
        </p:txBody>
      </p:sp>
      <p:pic>
        <p:nvPicPr>
          <p:cNvPr id="12" name="Picture 11" descr="bab04ea8-120f-4091-83a6-55f97c9f03b6.jpg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09"/>
          <a:stretch/>
        </p:blipFill>
        <p:spPr>
          <a:xfrm>
            <a:off x="5059161" y="2740492"/>
            <a:ext cx="4084839" cy="2403008"/>
          </a:xfrm>
          <a:prstGeom prst="rect">
            <a:avLst/>
          </a:prstGeom>
        </p:spPr>
      </p:pic>
      <p:sp>
        <p:nvSpPr>
          <p:cNvPr id="21" name="Right Triangle 20"/>
          <p:cNvSpPr/>
          <p:nvPr/>
        </p:nvSpPr>
        <p:spPr>
          <a:xfrm flipV="1">
            <a:off x="4962528" y="0"/>
            <a:ext cx="2385469" cy="3579604"/>
          </a:xfrm>
          <a:prstGeom prst="rtTriangle">
            <a:avLst/>
          </a:prstGeom>
          <a:solidFill>
            <a:srgbClr val="2625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effectLst/>
                <a:latin typeface="Avenir Book"/>
                <a:cs typeface="Avenir Book"/>
              </a:rPr>
              <a:t>Main content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22" name="Right Triangle 21"/>
          <p:cNvSpPr/>
          <p:nvPr/>
        </p:nvSpPr>
        <p:spPr>
          <a:xfrm>
            <a:off x="4962528" y="3300492"/>
            <a:ext cx="1616812" cy="1843008"/>
          </a:xfrm>
          <a:prstGeom prst="rtTriangle">
            <a:avLst/>
          </a:prstGeom>
          <a:solidFill>
            <a:srgbClr val="2625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 rot="20953224">
            <a:off x="3508887" y="4340680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85000"/>
                  </a:schemeClr>
                </a:solidFill>
                <a:latin typeface="Bradley Hand Bold"/>
                <a:cs typeface="Bradley Hand Bold"/>
              </a:rPr>
              <a:t>A “simple” loop</a:t>
            </a:r>
            <a:endParaRPr lang="en-US" dirty="0">
              <a:solidFill>
                <a:schemeClr val="tx1">
                  <a:lumMod val="85000"/>
                </a:schemeClr>
              </a:solidFill>
              <a:latin typeface="Bradley Hand Bold"/>
              <a:cs typeface="Bradley Hand Bold"/>
            </a:endParaRPr>
          </a:p>
        </p:txBody>
      </p:sp>
      <p:cxnSp>
        <p:nvCxnSpPr>
          <p:cNvPr id="26" name="Curved Connector 25"/>
          <p:cNvCxnSpPr>
            <a:stCxn id="23" idx="0"/>
          </p:cNvCxnSpPr>
          <p:nvPr/>
        </p:nvCxnSpPr>
        <p:spPr>
          <a:xfrm rot="5400000" flipH="1" flipV="1">
            <a:off x="4755378" y="3328383"/>
            <a:ext cx="589890" cy="1441222"/>
          </a:xfrm>
          <a:prstGeom prst="curvedConnector2">
            <a:avLst/>
          </a:prstGeom>
          <a:ln>
            <a:solidFill>
              <a:schemeClr val="tx1">
                <a:lumMod val="85000"/>
              </a:schemeClr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 rot="20962823">
            <a:off x="7351791" y="2947140"/>
            <a:ext cx="134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Bradley Hand Bold"/>
                <a:cs typeface="Bradley Hand Bold"/>
              </a:rPr>
              <a:t>Frame Rate</a:t>
            </a:r>
            <a:endParaRPr lang="en-US" dirty="0">
              <a:solidFill>
                <a:srgbClr val="FF0000"/>
              </a:solidFill>
              <a:latin typeface="Bradley Hand Bold"/>
              <a:cs typeface="Bradley Hand Bold"/>
            </a:endParaRPr>
          </a:p>
        </p:txBody>
      </p:sp>
    </p:spTree>
    <p:extLst>
      <p:ext uri="{BB962C8B-B14F-4D97-AF65-F5344CB8AC3E}">
        <p14:creationId xmlns:p14="http://schemas.microsoft.com/office/powerpoint/2010/main" val="4117539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Reflow / Relayout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7754" y="3005531"/>
            <a:ext cx="874624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mtClean="0">
                <a:latin typeface="Avenir Book"/>
                <a:cs typeface="Avenir Book"/>
                <a:sym typeface="Wingdings"/>
              </a:rPr>
              <a:t>If “layout” attributes (margin, width, ...) were changed  re-layout (full pipeline)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Reflow leads to repaint &amp; recomposite  Slow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But browser will wait to perform reflow in batch  Great</a:t>
            </a:r>
          </a:p>
        </p:txBody>
      </p:sp>
      <p:sp>
        <p:nvSpPr>
          <p:cNvPr id="17" name="Chevron 16"/>
          <p:cNvSpPr/>
          <p:nvPr/>
        </p:nvSpPr>
        <p:spPr>
          <a:xfrm>
            <a:off x="2038246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8965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Style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18" name="Chevron 17"/>
          <p:cNvSpPr/>
          <p:nvPr/>
        </p:nvSpPr>
        <p:spPr>
          <a:xfrm>
            <a:off x="3574065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8965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Layout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20" name="Chevron 19"/>
          <p:cNvSpPr/>
          <p:nvPr/>
        </p:nvSpPr>
        <p:spPr>
          <a:xfrm>
            <a:off x="5109884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63A6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Paint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6645705" y="1282019"/>
            <a:ext cx="1703790" cy="795467"/>
            <a:chOff x="6645705" y="1282019"/>
            <a:chExt cx="1703790" cy="795467"/>
          </a:xfrm>
        </p:grpSpPr>
        <p:sp>
          <p:nvSpPr>
            <p:cNvPr id="22" name="Chevron 21"/>
            <p:cNvSpPr/>
            <p:nvPr/>
          </p:nvSpPr>
          <p:spPr>
            <a:xfrm>
              <a:off x="6645705" y="1282019"/>
              <a:ext cx="1703790" cy="795467"/>
            </a:xfrm>
            <a:prstGeom prst="chevron">
              <a:avLst>
                <a:gd name="adj" fmla="val 26314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24" name="Chevron 23"/>
            <p:cNvSpPr/>
            <p:nvPr/>
          </p:nvSpPr>
          <p:spPr>
            <a:xfrm>
              <a:off x="6866505" y="1282019"/>
              <a:ext cx="1482989" cy="795467"/>
            </a:xfrm>
            <a:prstGeom prst="chevron">
              <a:avLst>
                <a:gd name="adj" fmla="val 0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>
                  <a:solidFill>
                    <a:schemeClr val="tx1">
                      <a:lumMod val="95000"/>
                    </a:schemeClr>
                  </a:solidFill>
                  <a:latin typeface="Consolas"/>
                  <a:cs typeface="Consolas"/>
                </a:rPr>
                <a:t>Composite</a:t>
              </a:r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</p:grpSp>
      <p:sp>
        <p:nvSpPr>
          <p:cNvPr id="25" name="Pentagon 24"/>
          <p:cNvSpPr/>
          <p:nvPr/>
        </p:nvSpPr>
        <p:spPr>
          <a:xfrm>
            <a:off x="502427" y="1282019"/>
            <a:ext cx="1703790" cy="795467"/>
          </a:xfrm>
          <a:prstGeom prst="homePlate">
            <a:avLst>
              <a:gd name="adj" fmla="val 26314"/>
            </a:avLst>
          </a:prstGeom>
          <a:solidFill>
            <a:srgbClr val="ECB9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Javascript</a:t>
            </a:r>
            <a:endParaRPr lang="en-US" sz="1600" b="1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496027" y="2327335"/>
            <a:ext cx="108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Set style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27" name="Curved Connector 26"/>
          <p:cNvCxnSpPr>
            <a:stCxn id="26" idx="3"/>
            <a:endCxn id="17" idx="2"/>
          </p:cNvCxnSpPr>
          <p:nvPr/>
        </p:nvCxnSpPr>
        <p:spPr>
          <a:xfrm flipV="1">
            <a:off x="2580465" y="2077486"/>
            <a:ext cx="205016" cy="43451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stCxn id="25" idx="2"/>
            <a:endCxn id="26" idx="1"/>
          </p:cNvCxnSpPr>
          <p:nvPr/>
        </p:nvCxnSpPr>
        <p:spPr>
          <a:xfrm rot="16200000" flipH="1">
            <a:off x="1155587" y="2171560"/>
            <a:ext cx="434515" cy="24636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90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Restyle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7754" y="3005531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When you update style  style needs to be re-calculated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When you get style  style MIGHT need to be re-calculated </a:t>
            </a:r>
            <a:r>
              <a:rPr lang="en-US" u="sng" smtClean="0">
                <a:latin typeface="Avenir Book"/>
                <a:cs typeface="Avenir Book"/>
                <a:sym typeface="Wingdings"/>
              </a:rPr>
              <a:t>due to reflow</a:t>
            </a:r>
          </a:p>
        </p:txBody>
      </p:sp>
      <p:sp>
        <p:nvSpPr>
          <p:cNvPr id="17" name="Chevron 16"/>
          <p:cNvSpPr/>
          <p:nvPr/>
        </p:nvSpPr>
        <p:spPr>
          <a:xfrm>
            <a:off x="2038246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8965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Style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18" name="Chevron 17"/>
          <p:cNvSpPr/>
          <p:nvPr/>
        </p:nvSpPr>
        <p:spPr>
          <a:xfrm>
            <a:off x="3574065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8965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Layout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20" name="Chevron 19"/>
          <p:cNvSpPr/>
          <p:nvPr/>
        </p:nvSpPr>
        <p:spPr>
          <a:xfrm>
            <a:off x="5109884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63A6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Paint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6645705" y="1282019"/>
            <a:ext cx="1703790" cy="795467"/>
            <a:chOff x="6645705" y="1282019"/>
            <a:chExt cx="1703790" cy="795467"/>
          </a:xfrm>
        </p:grpSpPr>
        <p:sp>
          <p:nvSpPr>
            <p:cNvPr id="22" name="Chevron 21"/>
            <p:cNvSpPr/>
            <p:nvPr/>
          </p:nvSpPr>
          <p:spPr>
            <a:xfrm>
              <a:off x="6645705" y="1282019"/>
              <a:ext cx="1703790" cy="795467"/>
            </a:xfrm>
            <a:prstGeom prst="chevron">
              <a:avLst>
                <a:gd name="adj" fmla="val 26314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24" name="Chevron 23"/>
            <p:cNvSpPr/>
            <p:nvPr/>
          </p:nvSpPr>
          <p:spPr>
            <a:xfrm>
              <a:off x="6866505" y="1282019"/>
              <a:ext cx="1482989" cy="795467"/>
            </a:xfrm>
            <a:prstGeom prst="chevron">
              <a:avLst>
                <a:gd name="adj" fmla="val 0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>
                  <a:solidFill>
                    <a:schemeClr val="tx1">
                      <a:lumMod val="95000"/>
                    </a:schemeClr>
                  </a:solidFill>
                  <a:latin typeface="Consolas"/>
                  <a:cs typeface="Consolas"/>
                </a:rPr>
                <a:t>Composite</a:t>
              </a:r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</p:grpSp>
      <p:sp>
        <p:nvSpPr>
          <p:cNvPr id="25" name="Pentagon 24"/>
          <p:cNvSpPr/>
          <p:nvPr/>
        </p:nvSpPr>
        <p:spPr>
          <a:xfrm>
            <a:off x="502427" y="1282019"/>
            <a:ext cx="1703790" cy="795467"/>
          </a:xfrm>
          <a:prstGeom prst="homePlate">
            <a:avLst>
              <a:gd name="adj" fmla="val 26314"/>
            </a:avLst>
          </a:prstGeom>
          <a:solidFill>
            <a:srgbClr val="ECB9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Javascript</a:t>
            </a:r>
            <a:endParaRPr lang="en-US" sz="1600" b="1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49662" y="2327335"/>
            <a:ext cx="1538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Get/Set style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27" name="Curved Connector 26"/>
          <p:cNvCxnSpPr>
            <a:stCxn id="26" idx="3"/>
          </p:cNvCxnSpPr>
          <p:nvPr/>
        </p:nvCxnSpPr>
        <p:spPr>
          <a:xfrm flipV="1">
            <a:off x="2787807" y="2077486"/>
            <a:ext cx="352363" cy="434515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endCxn id="26" idx="1"/>
          </p:cNvCxnSpPr>
          <p:nvPr/>
        </p:nvCxnSpPr>
        <p:spPr>
          <a:xfrm rot="16200000" flipH="1">
            <a:off x="823724" y="2086063"/>
            <a:ext cx="495418" cy="356458"/>
          </a:xfrm>
          <a:prstGeom prst="curvedConnector2">
            <a:avLst/>
          </a:prstGeom>
          <a:ln>
            <a:solidFill>
              <a:srgbClr val="FD6666"/>
            </a:solidFill>
            <a:headEnd type="triangle" w="lg" len="lg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63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mtClean="0">
                <a:effectLst/>
                <a:latin typeface="Avenir Book"/>
                <a:cs typeface="Avenir Book"/>
              </a:rPr>
              <a:t>Forced reflow / Layout thrashing</a:t>
            </a:r>
            <a:endParaRPr lang="en-US" dirty="0">
              <a:effectLst/>
              <a:latin typeface="Avenir Book"/>
              <a:cs typeface="Avenir Book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7754" y="3117176"/>
            <a:ext cx="874624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Sometimes you force browser to reflow to get the latest attributes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This is called “Forced reflow”  Very very bad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Example: e0 changes layout, e1 get ‘offsetTop’</a:t>
            </a:r>
          </a:p>
        </p:txBody>
      </p:sp>
      <p:sp>
        <p:nvSpPr>
          <p:cNvPr id="17" name="Chevron 16"/>
          <p:cNvSpPr/>
          <p:nvPr/>
        </p:nvSpPr>
        <p:spPr>
          <a:xfrm>
            <a:off x="2038246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8965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Style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18" name="Chevron 17"/>
          <p:cNvSpPr/>
          <p:nvPr/>
        </p:nvSpPr>
        <p:spPr>
          <a:xfrm>
            <a:off x="3574065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8965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Layout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20" name="Chevron 19"/>
          <p:cNvSpPr/>
          <p:nvPr/>
        </p:nvSpPr>
        <p:spPr>
          <a:xfrm>
            <a:off x="5109884" y="1282019"/>
            <a:ext cx="1703790" cy="795467"/>
          </a:xfrm>
          <a:prstGeom prst="chevron">
            <a:avLst>
              <a:gd name="adj" fmla="val 26314"/>
            </a:avLst>
          </a:prstGeom>
          <a:solidFill>
            <a:srgbClr val="63A6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Paint</a:t>
            </a:r>
            <a:endParaRPr lang="en-US" sz="1600" b="1" dirty="0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6645705" y="1282019"/>
            <a:ext cx="1703790" cy="795467"/>
            <a:chOff x="6645705" y="1282019"/>
            <a:chExt cx="1703790" cy="795467"/>
          </a:xfrm>
        </p:grpSpPr>
        <p:sp>
          <p:nvSpPr>
            <p:cNvPr id="22" name="Chevron 21"/>
            <p:cNvSpPr/>
            <p:nvPr/>
          </p:nvSpPr>
          <p:spPr>
            <a:xfrm>
              <a:off x="6645705" y="1282019"/>
              <a:ext cx="1703790" cy="795467"/>
            </a:xfrm>
            <a:prstGeom prst="chevron">
              <a:avLst>
                <a:gd name="adj" fmla="val 26314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24" name="Chevron 23"/>
            <p:cNvSpPr/>
            <p:nvPr/>
          </p:nvSpPr>
          <p:spPr>
            <a:xfrm>
              <a:off x="6866505" y="1282019"/>
              <a:ext cx="1482989" cy="795467"/>
            </a:xfrm>
            <a:prstGeom prst="chevron">
              <a:avLst>
                <a:gd name="adj" fmla="val 0"/>
              </a:avLst>
            </a:prstGeom>
            <a:solidFill>
              <a:srgbClr val="63A65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>
                  <a:solidFill>
                    <a:schemeClr val="tx1">
                      <a:lumMod val="95000"/>
                    </a:schemeClr>
                  </a:solidFill>
                  <a:latin typeface="Consolas"/>
                  <a:cs typeface="Consolas"/>
                </a:rPr>
                <a:t>Composite</a:t>
              </a:r>
              <a:endParaRPr lang="en-US" sz="1600" b="1" dirty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endParaRPr>
            </a:p>
          </p:txBody>
        </p:sp>
      </p:grpSp>
      <p:sp>
        <p:nvSpPr>
          <p:cNvPr id="25" name="Pentagon 24"/>
          <p:cNvSpPr/>
          <p:nvPr/>
        </p:nvSpPr>
        <p:spPr>
          <a:xfrm>
            <a:off x="502427" y="1282019"/>
            <a:ext cx="1703790" cy="795467"/>
          </a:xfrm>
          <a:prstGeom prst="homePlate">
            <a:avLst>
              <a:gd name="adj" fmla="val 26314"/>
            </a:avLst>
          </a:prstGeom>
          <a:solidFill>
            <a:srgbClr val="ECB9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Javascript</a:t>
            </a:r>
            <a:endParaRPr lang="en-US" sz="1600" b="1">
              <a:solidFill>
                <a:schemeClr val="tx1">
                  <a:lumMod val="9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49662" y="2327335"/>
            <a:ext cx="109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Get style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27" name="Curved Connector 26"/>
          <p:cNvCxnSpPr>
            <a:stCxn id="26" idx="3"/>
          </p:cNvCxnSpPr>
          <p:nvPr/>
        </p:nvCxnSpPr>
        <p:spPr>
          <a:xfrm flipV="1">
            <a:off x="2348308" y="2016583"/>
            <a:ext cx="261522" cy="495418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endCxn id="26" idx="1"/>
          </p:cNvCxnSpPr>
          <p:nvPr/>
        </p:nvCxnSpPr>
        <p:spPr>
          <a:xfrm rot="16200000" flipH="1">
            <a:off x="823724" y="2086063"/>
            <a:ext cx="495418" cy="356458"/>
          </a:xfrm>
          <a:prstGeom prst="curvedConnector2">
            <a:avLst/>
          </a:prstGeom>
          <a:ln>
            <a:solidFill>
              <a:srgbClr val="FD6666"/>
            </a:solidFill>
            <a:headEnd type="triangle" w="lg" len="lg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192713" y="2369435"/>
            <a:ext cx="1428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Re-calculate</a:t>
            </a:r>
          </a:p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style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6" name="Curved Connector 15"/>
          <p:cNvCxnSpPr>
            <a:stCxn id="15" idx="3"/>
          </p:cNvCxnSpPr>
          <p:nvPr/>
        </p:nvCxnSpPr>
        <p:spPr>
          <a:xfrm flipV="1">
            <a:off x="4621553" y="2070508"/>
            <a:ext cx="263156" cy="622093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endCxn id="15" idx="1"/>
          </p:cNvCxnSpPr>
          <p:nvPr/>
        </p:nvCxnSpPr>
        <p:spPr>
          <a:xfrm rot="16200000" flipH="1">
            <a:off x="2697525" y="2197413"/>
            <a:ext cx="633918" cy="356458"/>
          </a:xfrm>
          <a:prstGeom prst="curvedConnector2">
            <a:avLst/>
          </a:prstGeom>
          <a:ln>
            <a:solidFill>
              <a:srgbClr val="FD6666"/>
            </a:solidFill>
            <a:headEnd type="triangle" w="lg" len="lg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360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feature/animate-position/v1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technique: Update ball positions </a:t>
            </a:r>
            <a:r>
              <a:rPr lang="en-US" smtClean="0">
                <a:latin typeface="Avenir Book"/>
                <a:cs typeface="Avenir Book"/>
                <a:sym typeface="Wingdings"/>
              </a:rPr>
              <a:t>by ‘</a:t>
            </a:r>
            <a:r>
              <a:rPr lang="en-US" sz="1400" smtClean="0">
                <a:solidFill>
                  <a:srgbClr val="66FF66"/>
                </a:solidFill>
                <a:latin typeface="Consolas"/>
                <a:cs typeface="Consolas"/>
                <a:sym typeface="Wingdings"/>
              </a:rPr>
              <a:t>requestAnimationFrame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1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 Same Side Corner Rectangle 5"/>
          <p:cNvSpPr/>
          <p:nvPr/>
        </p:nvSpPr>
        <p:spPr>
          <a:xfrm>
            <a:off x="495449" y="2681222"/>
            <a:ext cx="6405947" cy="1548586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update_v1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for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CC66FF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 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MOVERS_COUNT; m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  movers[m].style.left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66FF66"/>
                </a:solidFill>
                <a:latin typeface="Consolas"/>
                <a:cs typeface="Consolas"/>
              </a:rPr>
              <a:t>topToLeft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(movers[m].offsetTop, timestamp)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'px'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(window.running)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FF"/>
                </a:solidFill>
                <a:latin typeface="Consolas"/>
                <a:cs typeface="Consolas"/>
              </a:rPr>
              <a:t>rAF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updateFunc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 rot="21116792">
            <a:off x="4097263" y="3787392"/>
            <a:ext cx="219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Get layout attribute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4" name="Straight Connector 13"/>
          <p:cNvCxnSpPr>
            <a:stCxn id="8" idx="0"/>
          </p:cNvCxnSpPr>
          <p:nvPr/>
        </p:nvCxnSpPr>
        <p:spPr>
          <a:xfrm flipH="1" flipV="1">
            <a:off x="4675364" y="3442455"/>
            <a:ext cx="494028" cy="346758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231803">
            <a:off x="782765" y="4045141"/>
            <a:ext cx="2181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</a:t>
            </a:r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et layout attribute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2" name="Straight Connector 11"/>
          <p:cNvCxnSpPr>
            <a:stCxn id="11" idx="0"/>
          </p:cNvCxnSpPr>
          <p:nvPr/>
        </p:nvCxnSpPr>
        <p:spPr>
          <a:xfrm flipV="1">
            <a:off x="1886103" y="3442455"/>
            <a:ext cx="493448" cy="603106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886103" y="4487556"/>
            <a:ext cx="3926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FORCED REFLOWS !!!</a:t>
            </a:r>
            <a:endParaRPr lang="en-US" sz="2800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</p:spTree>
    <p:extLst>
      <p:ext uri="{BB962C8B-B14F-4D97-AF65-F5344CB8AC3E}">
        <p14:creationId xmlns:p14="http://schemas.microsoft.com/office/powerpoint/2010/main" val="367811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v1-200 bal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31" y="0"/>
            <a:ext cx="8215939" cy="52425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8050" y="1881233"/>
            <a:ext cx="752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Style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3571" y="225056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Layout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0" name="Straight Connector 9"/>
          <p:cNvCxnSpPr>
            <a:stCxn id="9" idx="0"/>
          </p:cNvCxnSpPr>
          <p:nvPr/>
        </p:nvCxnSpPr>
        <p:spPr>
          <a:xfrm flipV="1">
            <a:off x="554304" y="1528135"/>
            <a:ext cx="283075" cy="353098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6" idx="0"/>
          </p:cNvCxnSpPr>
          <p:nvPr/>
        </p:nvCxnSpPr>
        <p:spPr>
          <a:xfrm flipH="1" flipV="1">
            <a:off x="1060680" y="1576979"/>
            <a:ext cx="107121" cy="673586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212428" y="1881233"/>
            <a:ext cx="752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Style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737949" y="225056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Layout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5" name="Straight Connector 14"/>
          <p:cNvCxnSpPr>
            <a:stCxn id="13" idx="0"/>
          </p:cNvCxnSpPr>
          <p:nvPr/>
        </p:nvCxnSpPr>
        <p:spPr>
          <a:xfrm flipV="1">
            <a:off x="3588682" y="1528135"/>
            <a:ext cx="283075" cy="353098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4" idx="0"/>
          </p:cNvCxnSpPr>
          <p:nvPr/>
        </p:nvCxnSpPr>
        <p:spPr>
          <a:xfrm flipH="1" flipV="1">
            <a:off x="4095058" y="1576979"/>
            <a:ext cx="107121" cy="673586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878481" y="2704611"/>
            <a:ext cx="752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Style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404002" y="3073943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Layout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9" name="Straight Connector 18"/>
          <p:cNvCxnSpPr>
            <a:stCxn id="17" idx="0"/>
          </p:cNvCxnSpPr>
          <p:nvPr/>
        </p:nvCxnSpPr>
        <p:spPr>
          <a:xfrm flipV="1">
            <a:off x="2254735" y="1528135"/>
            <a:ext cx="283075" cy="1176476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8" idx="0"/>
          </p:cNvCxnSpPr>
          <p:nvPr/>
        </p:nvCxnSpPr>
        <p:spPr>
          <a:xfrm flipH="1" flipV="1">
            <a:off x="2761111" y="1528135"/>
            <a:ext cx="107121" cy="1545808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16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feature/animate-position/v2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Separate getting &amp; setting style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2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 Same Side Corner Rectangle 5"/>
          <p:cNvSpPr/>
          <p:nvPr/>
        </p:nvSpPr>
        <p:spPr>
          <a:xfrm>
            <a:off x="495449" y="2586963"/>
            <a:ext cx="6405947" cy="2253460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update_v2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for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CC66FF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 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MOVERS_COUNT; m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lefts[m]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66FF66"/>
                </a:solidFill>
                <a:latin typeface="Consolas"/>
                <a:cs typeface="Consolas"/>
              </a:rPr>
              <a:t>topToLeft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(movers[m].offsetTop, timestamp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);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for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CC66FF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 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MOVERS_COUNT; m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  movers[m].style.left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lefts[m]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'px'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}</a:t>
            </a:r>
            <a:endParaRPr kumimoji="1" lang="en-US" altLang="ja-JP" sz="110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(window.running)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FF"/>
                </a:solidFill>
                <a:latin typeface="Consolas"/>
                <a:cs typeface="Consolas"/>
              </a:rPr>
              <a:t>rAF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updateFunc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 rot="21116792">
            <a:off x="6326756" y="2402297"/>
            <a:ext cx="219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Get layout attribute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5205705" y="2846936"/>
            <a:ext cx="1106008" cy="418668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21171963">
            <a:off x="4709640" y="4166765"/>
            <a:ext cx="2181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</a:t>
            </a:r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et layout attribute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 flipH="1" flipV="1">
            <a:off x="4179916" y="3977339"/>
            <a:ext cx="1200242" cy="286088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91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2-600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47" y="0"/>
            <a:ext cx="8234307" cy="5254272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15284" y="2153366"/>
            <a:ext cx="42657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>
                <a:solidFill>
                  <a:srgbClr val="91FF9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No forced reflows !</a:t>
            </a:r>
            <a:endParaRPr lang="en-US" sz="4000" dirty="0">
              <a:solidFill>
                <a:srgbClr val="91FF9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</p:spTree>
    <p:extLst>
      <p:ext uri="{BB962C8B-B14F-4D97-AF65-F5344CB8AC3E}">
        <p14:creationId xmlns:p14="http://schemas.microsoft.com/office/powerpoint/2010/main" val="327341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feature/animate-position/v2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Separate getting &amp; setting style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solidFill>
                  <a:srgbClr val="91FF91"/>
                </a:solidFill>
                <a:latin typeface="Avenir Book"/>
                <a:cs typeface="Avenir Book"/>
                <a:sym typeface="Wingdings"/>
              </a:rPr>
              <a:t>Good</a:t>
            </a:r>
            <a:r>
              <a:rPr lang="en-US" smtClean="0">
                <a:latin typeface="Avenir Book"/>
                <a:cs typeface="Avenir Book"/>
                <a:sym typeface="Wingdings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No forced reflows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Animate 600 balls @ 60FPS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2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790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nfetti-png-715x715.png"/>
          <p:cNvPicPr>
            <a:picLocks noChangeAspect="1"/>
          </p:cNvPicPr>
          <p:nvPr/>
        </p:nvPicPr>
        <p:blipFill>
          <a:blip r:embed="rId3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" y="-1325265"/>
            <a:ext cx="9080500" cy="9080500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1147036" y="1504864"/>
            <a:ext cx="6849930" cy="18458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smtClean="0">
                <a:latin typeface="Avenir Book"/>
                <a:cs typeface="Avenir Book"/>
              </a:rPr>
              <a:t>600 balls</a:t>
            </a:r>
            <a:endParaRPr lang="en-US" sz="8000" dirty="0">
              <a:effectLst/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2727721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147036" y="1504864"/>
            <a:ext cx="6849930" cy="18458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>
                <a:latin typeface="Avenir Book"/>
                <a:cs typeface="Avenir Book"/>
              </a:rPr>
              <a:t>b</a:t>
            </a:r>
            <a:r>
              <a:rPr lang="en-US" sz="8000" smtClean="0">
                <a:effectLst/>
                <a:latin typeface="Avenir Book"/>
                <a:cs typeface="Avenir Book"/>
              </a:rPr>
              <a:t>ut wait ...</a:t>
            </a:r>
            <a:endParaRPr lang="en-US" sz="8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0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725728" y="715198"/>
            <a:ext cx="7689928" cy="30248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200" i="1">
                <a:solidFill>
                  <a:srgbClr val="31859C"/>
                </a:solidFill>
                <a:latin typeface="Monaco"/>
                <a:cs typeface="Monaco"/>
              </a:rPr>
              <a:t>“</a:t>
            </a:r>
            <a:r>
              <a:rPr lang="en-US" sz="2000" i="1" spc="-300">
                <a:latin typeface="Avenir Book"/>
                <a:cs typeface="Avenir Book"/>
              </a:rPr>
              <a:t> </a:t>
            </a:r>
            <a:r>
              <a:rPr lang="en-US" sz="3200" i="1" smtClean="0">
                <a:latin typeface="Avenir Book"/>
                <a:cs typeface="Avenir Book"/>
              </a:rPr>
              <a:t>Code first, think later !</a:t>
            </a:r>
            <a:r>
              <a:rPr lang="en-US" sz="3200" i="1" smtClean="0">
                <a:solidFill>
                  <a:srgbClr val="31859C"/>
                </a:solidFill>
                <a:latin typeface="Monaco"/>
                <a:cs typeface="Monaco"/>
              </a:rPr>
              <a:t>”</a:t>
            </a:r>
            <a:endParaRPr lang="en-US" sz="3200" i="1" dirty="0" smtClean="0">
              <a:solidFill>
                <a:srgbClr val="31859C"/>
              </a:solidFill>
              <a:latin typeface="Avenir Book"/>
              <a:cs typeface="Avenir Book"/>
            </a:endParaRPr>
          </a:p>
          <a:p>
            <a:pPr algn="r">
              <a:lnSpc>
                <a:spcPct val="150000"/>
              </a:lnSpc>
            </a:pPr>
            <a:endParaRPr lang="en-US" sz="1600" dirty="0" smtClean="0">
              <a:latin typeface="Avenir Book"/>
              <a:cs typeface="Avenir Book"/>
            </a:endParaRPr>
          </a:p>
          <a:p>
            <a:pPr algn="r">
              <a:lnSpc>
                <a:spcPct val="150000"/>
              </a:lnSpc>
            </a:pPr>
            <a:r>
              <a:rPr lang="en-US" sz="1600">
                <a:latin typeface="Avenir Book"/>
                <a:cs typeface="Avenir Book"/>
              </a:rPr>
              <a:t>- </a:t>
            </a:r>
            <a:r>
              <a:rPr lang="en-US" sz="1600" smtClean="0">
                <a:latin typeface="Avenir Book"/>
                <a:cs typeface="Avenir Book"/>
              </a:rPr>
              <a:t>Your fingers </a:t>
            </a:r>
            <a:r>
              <a:rPr lang="en-US" sz="1600" dirty="0" smtClean="0">
                <a:latin typeface="Avenir Book"/>
                <a:cs typeface="Avenir Book"/>
              </a:rPr>
              <a:t>-</a:t>
            </a:r>
            <a:endParaRPr lang="en-US" sz="16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7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587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feature/animate-position/v2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Separate getting &amp; setting style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Just getting ‘</a:t>
            </a:r>
            <a:r>
              <a:rPr lang="en-US" sz="1400" smtClean="0">
                <a:solidFill>
                  <a:srgbClr val="91FF91"/>
                </a:solidFill>
                <a:latin typeface="Consolas"/>
                <a:cs typeface="Consolas"/>
                <a:sym typeface="Wingdings"/>
              </a:rPr>
              <a:t>offsetTop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takes 20-30% time. And they are FIXED numbers !!!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2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2b - 600 ball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449" y="3737163"/>
            <a:ext cx="4647451" cy="1223014"/>
          </a:xfrm>
          <a:prstGeom prst="rect">
            <a:avLst/>
          </a:prstGeom>
        </p:spPr>
      </p:pic>
      <p:sp>
        <p:nvSpPr>
          <p:cNvPr id="6" name="Round Same Side Corner Rectangle 5"/>
          <p:cNvSpPr/>
          <p:nvPr/>
        </p:nvSpPr>
        <p:spPr>
          <a:xfrm>
            <a:off x="495449" y="3128408"/>
            <a:ext cx="6405947" cy="373797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getTop</a:t>
            </a:r>
            <a:r>
              <a:rPr kumimoji="1" lang="en-US" altLang="ja-JP" sz="1100" smtClean="0">
                <a:latin typeface="Consolas"/>
                <a:cs typeface="Consolas"/>
              </a:rPr>
              <a:t>(</a:t>
            </a:r>
            <a:r>
              <a:rPr kumimoji="1" lang="en-US" altLang="ja-JP" sz="1100" i="1" smtClean="0">
                <a:solidFill>
                  <a:srgbClr val="FD8008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) {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return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movers[m].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offsetTop;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211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feature/animate-position/v3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Cache frequently-used values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3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 Same Side Corner Rectangle 5"/>
          <p:cNvSpPr/>
          <p:nvPr/>
        </p:nvSpPr>
        <p:spPr>
          <a:xfrm>
            <a:off x="495449" y="2939400"/>
            <a:ext cx="6405947" cy="1548586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update_v3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for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CC66FF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 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MOVERS_COUNT; m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  movers[m].style.left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66FF66"/>
                </a:solidFill>
                <a:latin typeface="Consolas"/>
                <a:cs typeface="Consolas"/>
              </a:rPr>
              <a:t>topToLeft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(tops[m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],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timestamp)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'px'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}</a:t>
            </a:r>
            <a:endParaRPr kumimoji="1" lang="en-US" altLang="ja-JP" sz="110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(window.running)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FF"/>
                </a:solidFill>
                <a:latin typeface="Consolas"/>
                <a:cs typeface="Consolas"/>
              </a:rPr>
              <a:t>rAF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updateFunc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 rot="21116792">
            <a:off x="5114506" y="2576739"/>
            <a:ext cx="3268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Store ‘offsetTop’ in ‘tops’ array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4099697" y="3056270"/>
            <a:ext cx="1106008" cy="418668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1179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3-800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17" y="-1"/>
            <a:ext cx="8190566" cy="522636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15284" y="2153366"/>
            <a:ext cx="44037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>
                <a:solidFill>
                  <a:srgbClr val="91FF9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updateFunc is fast</a:t>
            </a:r>
            <a:endParaRPr lang="en-US" sz="4000" dirty="0">
              <a:solidFill>
                <a:srgbClr val="91FF9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</p:spTree>
    <p:extLst>
      <p:ext uri="{BB962C8B-B14F-4D97-AF65-F5344CB8AC3E}">
        <p14:creationId xmlns:p14="http://schemas.microsoft.com/office/powerpoint/2010/main" val="328513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nfetti-png-715x715.png"/>
          <p:cNvPicPr>
            <a:picLocks noChangeAspect="1"/>
          </p:cNvPicPr>
          <p:nvPr/>
        </p:nvPicPr>
        <p:blipFill>
          <a:blip r:embed="rId3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" y="-1325265"/>
            <a:ext cx="9080500" cy="9080500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1147036" y="1504864"/>
            <a:ext cx="6849930" cy="18458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>
                <a:latin typeface="Avenir Book"/>
                <a:cs typeface="Avenir Book"/>
              </a:rPr>
              <a:t>8</a:t>
            </a:r>
            <a:r>
              <a:rPr lang="en-US" sz="8000" smtClean="0">
                <a:latin typeface="Avenir Book"/>
                <a:cs typeface="Avenir Book"/>
              </a:rPr>
              <a:t>00 balls</a:t>
            </a:r>
            <a:endParaRPr lang="en-US" sz="8000" dirty="0">
              <a:effectLst/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315209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5" y="1011779"/>
            <a:ext cx="8746245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feature/animate-position/v3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Cache frequently-used values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solidFill>
                  <a:srgbClr val="91FF91"/>
                </a:solidFill>
                <a:latin typeface="Avenir Book"/>
                <a:cs typeface="Avenir Book"/>
                <a:sym typeface="Wingdings"/>
              </a:rPr>
              <a:t>Good</a:t>
            </a:r>
            <a:r>
              <a:rPr lang="en-US" smtClean="0">
                <a:latin typeface="Avenir Book"/>
                <a:cs typeface="Avenir Book"/>
                <a:sym typeface="Wingdings"/>
              </a:rPr>
              <a:t>: Can handle 800 balls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Book"/>
                <a:cs typeface="Avenir Book"/>
              </a:rPr>
              <a:t>Bad</a:t>
            </a:r>
            <a:r>
              <a:rPr lang="en-US" smtClean="0">
                <a:latin typeface="Avenir Book"/>
                <a:cs typeface="Avenir Book"/>
                <a:sym typeface="Wingdings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Rendering (calculating style &amp; layout) takes too much time (10.2ms)</a:t>
            </a:r>
            <a:endParaRPr lang="en-US">
              <a:latin typeface="Avenir Book"/>
              <a:cs typeface="Avenir Book"/>
              <a:sym typeface="Wingdings"/>
            </a:endParaRP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Painting takes too much time (15.7ms)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i="1" smtClean="0">
                <a:latin typeface="Avenir Book"/>
                <a:cs typeface="Avenir Book"/>
                <a:sym typeface="Wingdings"/>
              </a:rPr>
              <a:t>*Budget: 16.7ms in total to get 60 FPS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3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1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30592" y="724689"/>
            <a:ext cx="8482818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5400">
                <a:latin typeface="Avenir Book"/>
                <a:cs typeface="Avenir Book"/>
              </a:rPr>
              <a:t>t</a:t>
            </a:r>
            <a:r>
              <a:rPr lang="en-US" sz="5400" smtClean="0">
                <a:latin typeface="Avenir Book"/>
                <a:cs typeface="Avenir Book"/>
              </a:rPr>
              <a:t>op &amp; left cause reflow,</a:t>
            </a:r>
          </a:p>
          <a:p>
            <a:pPr>
              <a:lnSpc>
                <a:spcPct val="150000"/>
              </a:lnSpc>
            </a:pPr>
            <a:r>
              <a:rPr lang="en-US" sz="5400">
                <a:latin typeface="Avenir Book"/>
                <a:cs typeface="Avenir Book"/>
              </a:rPr>
              <a:t>t</a:t>
            </a:r>
            <a:r>
              <a:rPr lang="en-US" sz="5400" smtClean="0">
                <a:effectLst/>
                <a:latin typeface="Avenir Book"/>
                <a:cs typeface="Avenir Book"/>
              </a:rPr>
              <a:t>ransform doesn’t</a:t>
            </a:r>
            <a:endParaRPr lang="en-US" sz="54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66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feature/animate-position/v4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Replace (‘</a:t>
            </a:r>
            <a:r>
              <a:rPr lang="en-US" sz="1600" smtClean="0">
                <a:solidFill>
                  <a:srgbClr val="91FF91"/>
                </a:solidFill>
                <a:latin typeface="Consolas"/>
                <a:cs typeface="Consolas"/>
                <a:sym typeface="Wingdings"/>
              </a:rPr>
              <a:t>top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&amp; ‘</a:t>
            </a:r>
            <a:r>
              <a:rPr lang="en-US" sz="1600" smtClean="0">
                <a:solidFill>
                  <a:srgbClr val="91FF91"/>
                </a:solidFill>
                <a:latin typeface="Consolas"/>
                <a:cs typeface="Consolas"/>
                <a:sym typeface="Wingdings"/>
              </a:rPr>
              <a:t>left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’) by ‘</a:t>
            </a:r>
            <a:r>
              <a:rPr lang="en-US" sz="1600" smtClean="0">
                <a:solidFill>
                  <a:srgbClr val="91FF91"/>
                </a:solidFill>
                <a:latin typeface="Consolas"/>
                <a:cs typeface="Consolas"/>
                <a:sym typeface="Wingdings"/>
              </a:rPr>
              <a:t>transform(translate)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4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 Same Side Corner Rectangle 5"/>
          <p:cNvSpPr/>
          <p:nvPr/>
        </p:nvSpPr>
        <p:spPr>
          <a:xfrm>
            <a:off x="495449" y="2569578"/>
            <a:ext cx="7899272" cy="1548586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update_v4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for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CC66FF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 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MOVERS_COUNT; m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  movers[m].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style.transform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`translate(${</a:t>
            </a:r>
            <a:r>
              <a:rPr kumimoji="1" lang="en-US" altLang="ja-JP" sz="1100">
                <a:solidFill>
                  <a:srgbClr val="84FF7F"/>
                </a:solidFill>
                <a:latin typeface="Consolas"/>
                <a:cs typeface="Consolas"/>
              </a:rPr>
              <a:t>topToLeft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(tops[m], timestamp)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}px, ${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tops[m]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}px)</a:t>
            </a:r>
            <a:r>
              <a:rPr kumimoji="1" lang="en-US" altLang="ja-JP" sz="1100" smtClean="0">
                <a:solidFill>
                  <a:srgbClr val="FFFF66"/>
                </a:solidFill>
                <a:latin typeface="Consolas"/>
                <a:cs typeface="Consolas"/>
              </a:rPr>
              <a:t>`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;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}</a:t>
            </a:r>
            <a:endParaRPr kumimoji="1" lang="en-US" altLang="ja-JP" sz="110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(window.running)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FF"/>
                </a:solidFill>
                <a:latin typeface="Consolas"/>
                <a:cs typeface="Consolas"/>
              </a:rPr>
              <a:t>rAF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updateFunc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94063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4-1000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54" y="0"/>
            <a:ext cx="8203292" cy="523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99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nfetti-png-715x715.png"/>
          <p:cNvPicPr>
            <a:picLocks noChangeAspect="1"/>
          </p:cNvPicPr>
          <p:nvPr/>
        </p:nvPicPr>
        <p:blipFill>
          <a:blip r:embed="rId3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" y="-1325265"/>
            <a:ext cx="9080500" cy="9080500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1147036" y="1504864"/>
            <a:ext cx="6849930" cy="18458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smtClean="0">
                <a:latin typeface="Avenir Book"/>
                <a:cs typeface="Avenir Book"/>
              </a:rPr>
              <a:t>1,000 balls</a:t>
            </a:r>
            <a:endParaRPr lang="en-US" sz="8000" dirty="0">
              <a:effectLst/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315209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7382889" cy="3370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feature/animate-position/v4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Replace (‘</a:t>
            </a:r>
            <a:r>
              <a:rPr lang="en-US" sz="1600" smtClean="0">
                <a:solidFill>
                  <a:srgbClr val="91FF91"/>
                </a:solidFill>
                <a:latin typeface="Consolas"/>
                <a:cs typeface="Consolas"/>
                <a:sym typeface="Wingdings"/>
              </a:rPr>
              <a:t>top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&amp; ‘</a:t>
            </a:r>
            <a:r>
              <a:rPr lang="en-US" sz="1600" smtClean="0">
                <a:solidFill>
                  <a:srgbClr val="91FF91"/>
                </a:solidFill>
                <a:latin typeface="Consolas"/>
                <a:cs typeface="Consolas"/>
                <a:sym typeface="Wingdings"/>
              </a:rPr>
              <a:t>left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’) by ‘</a:t>
            </a:r>
            <a:r>
              <a:rPr lang="en-US" sz="1600" smtClean="0">
                <a:solidFill>
                  <a:srgbClr val="91FF91"/>
                </a:solidFill>
                <a:latin typeface="Consolas"/>
                <a:cs typeface="Consolas"/>
                <a:sym typeface="Wingdings"/>
              </a:rPr>
              <a:t>transform(translate)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solidFill>
                  <a:srgbClr val="91FF91"/>
                </a:solidFill>
                <a:latin typeface="Avenir Book"/>
                <a:cs typeface="Avenir Book"/>
                <a:sym typeface="Wingdings"/>
              </a:rPr>
              <a:t>Good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Can handle 1000 balls </a:t>
            </a:r>
            <a:r>
              <a:rPr lang="en-US" i="1" smtClean="0">
                <a:latin typeface="Avenir Book"/>
                <a:cs typeface="Avenir Book"/>
                <a:sym typeface="Wingdings"/>
              </a:rPr>
              <a:t>(not so much improved)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No re-paint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Book"/>
                <a:cs typeface="Avenir Book"/>
              </a:rPr>
              <a:t>Bad</a:t>
            </a:r>
            <a:r>
              <a:rPr lang="en-US" smtClean="0">
                <a:latin typeface="Avenir Book"/>
                <a:cs typeface="Avenir Book"/>
                <a:sym typeface="Wingdings"/>
              </a:rPr>
              <a:t>: Recalculating style still takes too much time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4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774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u="sng" dirty="0" smtClean="0">
                <a:latin typeface="Avenir Book"/>
                <a:cs typeface="Avenir Book"/>
                <a:sym typeface="Wingdings"/>
              </a:rPr>
              <a:t>Google Chrome</a:t>
            </a:r>
            <a:r>
              <a:rPr lang="en-US" dirty="0" smtClean="0">
                <a:latin typeface="Avenir Book"/>
                <a:cs typeface="Avenir Book"/>
                <a:sym typeface="Wingdings"/>
              </a:rPr>
              <a:t> </a:t>
            </a:r>
            <a:r>
              <a:rPr lang="en-US" i="1" dirty="0" smtClean="0">
                <a:latin typeface="Avenir Book"/>
                <a:cs typeface="Avenir Book"/>
                <a:sym typeface="Wingdings"/>
              </a:rPr>
              <a:t>(version 73)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u="sng" dirty="0" smtClean="0">
                <a:latin typeface="Avenir Book"/>
                <a:cs typeface="Avenir Book"/>
                <a:sym typeface="Wingdings"/>
              </a:rPr>
              <a:t>Sublime Text 3</a:t>
            </a:r>
            <a:r>
              <a:rPr lang="en-US" dirty="0" smtClean="0">
                <a:latin typeface="Avenir Book"/>
                <a:cs typeface="Avenir Book"/>
                <a:sym typeface="Wingdings"/>
              </a:rPr>
              <a:t> </a:t>
            </a:r>
            <a:r>
              <a:rPr lang="en-US" i="1" dirty="0" smtClean="0">
                <a:latin typeface="Avenir Book"/>
                <a:cs typeface="Avenir Book"/>
                <a:sym typeface="Wingdings"/>
              </a:rPr>
              <a:t>or any text editor with syntax highlighting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u="sng" dirty="0" err="1" smtClean="0">
                <a:latin typeface="Avenir Book"/>
                <a:cs typeface="Avenir Book"/>
                <a:sym typeface="Wingdings"/>
              </a:rPr>
              <a:t>Git</a:t>
            </a:r>
            <a:r>
              <a:rPr lang="en-US" dirty="0" smtClean="0">
                <a:latin typeface="Avenir Book"/>
                <a:cs typeface="Avenir Book"/>
                <a:sym typeface="Wingdings"/>
              </a:rPr>
              <a:t> </a:t>
            </a:r>
            <a:r>
              <a:rPr lang="en-US" i="1" dirty="0" smtClean="0">
                <a:latin typeface="Avenir Book"/>
                <a:cs typeface="Avenir Book"/>
                <a:sym typeface="Wingdings"/>
              </a:rPr>
              <a:t>or Fork / </a:t>
            </a:r>
            <a:r>
              <a:rPr lang="en-US" i="1" dirty="0" err="1" smtClean="0">
                <a:latin typeface="Avenir Book"/>
                <a:cs typeface="Avenir Book"/>
                <a:sym typeface="Wingdings"/>
              </a:rPr>
              <a:t>SourceTree</a:t>
            </a:r>
            <a:endParaRPr lang="en-US" i="1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effectLst/>
                <a:latin typeface="Avenir Book"/>
                <a:cs typeface="Avenir Book"/>
              </a:rPr>
              <a:t>TOOLS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18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4193873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Re-calculate ‘left’ only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Restyle &amp; Reflow takes 33% time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Re-paint takes 60% time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800 balls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1" y="198893"/>
            <a:ext cx="4291566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3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91627" y="198893"/>
            <a:ext cx="4291566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4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91627" y="1165229"/>
            <a:ext cx="4193873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Calculate ‘x’ &amp; ‘y’ in ‘translate’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Restyle &amp; Reflow takes 84% time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No re-paint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1000 balls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4361346" y="198893"/>
            <a:ext cx="0" cy="3492355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591627" y="1793291"/>
            <a:ext cx="4089198" cy="697778"/>
          </a:xfrm>
          <a:prstGeom prst="ellipse">
            <a:avLst/>
          </a:prstGeom>
          <a:noFill/>
          <a:ln w="127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97665" y="2427158"/>
            <a:ext cx="3639201" cy="530312"/>
          </a:xfrm>
          <a:prstGeom prst="ellipse">
            <a:avLst/>
          </a:prstGeom>
          <a:noFill/>
          <a:ln w="12700" cmpd="sng">
            <a:solidFill>
              <a:srgbClr val="5BFF53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 rot="21116792">
            <a:off x="5928893" y="3602167"/>
            <a:ext cx="29234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No idea to reduce yet</a:t>
            </a:r>
          </a:p>
          <a:p>
            <a:pPr algn="ctr"/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But no-repaint is attractive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3" name="Straight Connector 12"/>
          <p:cNvCxnSpPr>
            <a:stCxn id="12" idx="0"/>
          </p:cNvCxnSpPr>
          <p:nvPr/>
        </p:nvCxnSpPr>
        <p:spPr>
          <a:xfrm flipH="1" flipV="1">
            <a:off x="7036103" y="2491069"/>
            <a:ext cx="309236" cy="1114285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322738" y="3925333"/>
            <a:ext cx="2091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5BFF5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I can deal with this</a:t>
            </a:r>
          </a:p>
          <a:p>
            <a:pPr algn="ctr"/>
            <a:r>
              <a:rPr lang="en-US" smtClean="0">
                <a:solidFill>
                  <a:srgbClr val="5BFF5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(version 5)</a:t>
            </a:r>
            <a:endParaRPr lang="en-US" dirty="0">
              <a:solidFill>
                <a:srgbClr val="5BFF5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7" name="Straight Connector 16"/>
          <p:cNvCxnSpPr>
            <a:stCxn id="16" idx="0"/>
          </p:cNvCxnSpPr>
          <p:nvPr/>
        </p:nvCxnSpPr>
        <p:spPr>
          <a:xfrm flipH="1" flipV="1">
            <a:off x="2281066" y="2945311"/>
            <a:ext cx="87210" cy="980022"/>
          </a:xfrm>
          <a:prstGeom prst="line">
            <a:avLst/>
          </a:prstGeom>
          <a:ln>
            <a:solidFill>
              <a:srgbClr val="5BFF53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10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30592" y="724689"/>
            <a:ext cx="8482818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5400" smtClean="0">
                <a:latin typeface="Avenir Book"/>
                <a:cs typeface="Avenir Book"/>
              </a:rPr>
              <a:t>Where are 1,000 balls ?</a:t>
            </a:r>
          </a:p>
          <a:p>
            <a:pPr>
              <a:lnSpc>
                <a:spcPct val="150000"/>
              </a:lnSpc>
            </a:pPr>
            <a:r>
              <a:rPr lang="en-US" sz="5400" smtClean="0">
                <a:effectLst/>
                <a:latin typeface="Avenir Book"/>
                <a:cs typeface="Avenir Book"/>
              </a:rPr>
              <a:t>Oh, they’re not in viewport</a:t>
            </a:r>
            <a:endParaRPr lang="en-US" sz="54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4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30592" y="724689"/>
            <a:ext cx="8482818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6000" smtClean="0">
                <a:latin typeface="Avenir Book"/>
                <a:cs typeface="Avenir Book"/>
              </a:rPr>
              <a:t>Why draw balls </a:t>
            </a:r>
          </a:p>
          <a:p>
            <a:pPr>
              <a:lnSpc>
                <a:spcPct val="150000"/>
              </a:lnSpc>
            </a:pPr>
            <a:r>
              <a:rPr lang="en-US" sz="6000" smtClean="0">
                <a:latin typeface="Avenir Book"/>
                <a:cs typeface="Avenir Book"/>
              </a:rPr>
              <a:t>we can’t see ???</a:t>
            </a:r>
            <a:endParaRPr lang="en-US" sz="6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74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feature/animate-position/v5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Frustum Culling (hide elements not in viewport / camera)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5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5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 Same Side Corner Rectangle 5"/>
          <p:cNvSpPr/>
          <p:nvPr/>
        </p:nvSpPr>
        <p:spPr>
          <a:xfrm>
            <a:off x="495448" y="1285547"/>
            <a:ext cx="7341019" cy="2958334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update_v5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scrollY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window.scrollY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for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CC66FF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; m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MOVERS_COUNT; m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>
                <a:solidFill>
                  <a:srgbClr val="2AFFFF"/>
                </a:solidFill>
                <a:latin typeface="Consolas"/>
                <a:cs typeface="Consolas"/>
              </a:rPr>
              <a:t>if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84FF7F"/>
                </a:solidFill>
                <a:latin typeface="Consolas"/>
                <a:cs typeface="Consolas"/>
              </a:rPr>
              <a:t>isInViewport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(tops[m], scrollY))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movers[m].style.left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84FF7F"/>
                </a:solidFill>
                <a:latin typeface="Consolas"/>
                <a:cs typeface="Consolas"/>
              </a:rPr>
              <a:t>topToLeft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(tops[m], timestamp)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'px'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   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movers[m].style.display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'</a:t>
            </a:r>
            <a:r>
              <a:rPr kumimoji="1" lang="en-US" altLang="ja-JP" sz="1100" smtClean="0">
                <a:solidFill>
                  <a:srgbClr val="FFFF66"/>
                </a:solidFill>
                <a:latin typeface="Consolas"/>
                <a:cs typeface="Consolas"/>
              </a:rPr>
              <a:t>block’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  } </a:t>
            </a:r>
            <a:r>
              <a:rPr kumimoji="1" lang="en-US" altLang="ja-JP" sz="1100">
                <a:solidFill>
                  <a:srgbClr val="2AFFFF"/>
                </a:solidFill>
                <a:latin typeface="Consolas"/>
                <a:cs typeface="Consolas"/>
              </a:rPr>
              <a:t>else if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(m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!=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MOVERS_COUNT - 1) { </a:t>
            </a:r>
            <a:r>
              <a:rPr kumimoji="1" lang="en-US" altLang="ja-JP" sz="110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// </a:t>
            </a:r>
            <a:r>
              <a:rPr kumimoji="1" lang="en-US" altLang="ja-JP" sz="1100" smtClean="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never hide the last mover to keep page size</a:t>
            </a:r>
            <a:endParaRPr kumimoji="1" lang="en-US" altLang="ja-JP" sz="1100">
              <a:solidFill>
                <a:schemeClr val="tx1">
                  <a:lumMod val="50000"/>
                </a:schemeClr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 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movers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[m].style.display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'none'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}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(window.running)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FF"/>
                </a:solidFill>
                <a:latin typeface="Consolas"/>
                <a:cs typeface="Consolas"/>
              </a:rPr>
              <a:t>rAF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updateFunc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  <p:sp>
        <p:nvSpPr>
          <p:cNvPr id="7" name="TextBox 6"/>
          <p:cNvSpPr txBox="1"/>
          <p:nvPr/>
        </p:nvSpPr>
        <p:spPr>
          <a:xfrm rot="21116792">
            <a:off x="5920542" y="1204206"/>
            <a:ext cx="2985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Try to update style</a:t>
            </a:r>
          </a:p>
          <a:p>
            <a:pPr algn="ctr"/>
            <a:r>
              <a:rPr lang="en-US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w</a:t>
            </a:r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hen DOM node is invisible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6130216" y="1939825"/>
            <a:ext cx="631616" cy="425644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55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30592" y="724689"/>
            <a:ext cx="8482818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6000" smtClean="0">
                <a:latin typeface="Avenir Book"/>
                <a:cs typeface="Avenir Book"/>
              </a:rPr>
              <a:t>Guess the number</a:t>
            </a:r>
            <a:endParaRPr lang="en-US" sz="6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492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nfetti-png-715x715.png"/>
          <p:cNvPicPr>
            <a:picLocks noChangeAspect="1"/>
          </p:cNvPicPr>
          <p:nvPr/>
        </p:nvPicPr>
        <p:blipFill>
          <a:blip r:embed="rId3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" y="-1325265"/>
            <a:ext cx="9080500" cy="9080500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1147036" y="1504864"/>
            <a:ext cx="6849930" cy="18458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smtClean="0">
                <a:latin typeface="Avenir Book"/>
                <a:cs typeface="Avenir Book"/>
              </a:rPr>
              <a:t>12,000 balls</a:t>
            </a:r>
            <a:endParaRPr lang="en-US" sz="8000" dirty="0">
              <a:effectLst/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227809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5-12K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9" y="-1"/>
            <a:ext cx="8391702" cy="535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9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30592" y="724689"/>
            <a:ext cx="8482818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6000" smtClean="0">
                <a:latin typeface="Avenir Book"/>
                <a:cs typeface="Avenir Book"/>
              </a:rPr>
              <a:t>Chrome Devtools</a:t>
            </a:r>
          </a:p>
          <a:p>
            <a:pPr>
              <a:lnSpc>
                <a:spcPct val="150000"/>
              </a:lnSpc>
            </a:pPr>
            <a:r>
              <a:rPr lang="en-US" sz="6000" smtClean="0">
                <a:latin typeface="Avenir Book"/>
                <a:cs typeface="Avenir Book"/>
              </a:rPr>
              <a:t>Tab ‘Layer’</a:t>
            </a:r>
            <a:endParaRPr lang="en-US" sz="6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0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3370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feature/animate-position/v5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Frustum Culling (hide elements not in viewport / camera)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solidFill>
                  <a:srgbClr val="91FF91"/>
                </a:solidFill>
                <a:latin typeface="Avenir Book"/>
                <a:cs typeface="Avenir Book"/>
                <a:sym typeface="Wingdings"/>
              </a:rPr>
              <a:t>Good</a:t>
            </a:r>
            <a:r>
              <a:rPr lang="en-US">
                <a:latin typeface="Avenir Book"/>
                <a:cs typeface="Avenir Book"/>
                <a:sym typeface="Wingdings"/>
              </a:rPr>
              <a:t>: 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Can handle </a:t>
            </a:r>
            <a:r>
              <a:rPr lang="en-US" smtClean="0">
                <a:latin typeface="Avenir Book"/>
                <a:cs typeface="Avenir Book"/>
                <a:sym typeface="Wingdings"/>
              </a:rPr>
              <a:t>12K balls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Painting time is mostly fixed no matter how many balls we have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Book"/>
                <a:cs typeface="Avenir Book"/>
              </a:rPr>
              <a:t>Bad</a:t>
            </a:r>
            <a:r>
              <a:rPr lang="en-US" smtClean="0">
                <a:latin typeface="Avenir Book"/>
                <a:cs typeface="Avenir Book"/>
                <a:sym typeface="Wingdings"/>
              </a:rPr>
              <a:t>: ’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display:none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causes reflow</a:t>
            </a:r>
            <a:endParaRPr lang="en-US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5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2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984414" y="891531"/>
            <a:ext cx="5175174" cy="18458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 smtClean="0">
                <a:effectLst/>
                <a:latin typeface="Avenir Book"/>
                <a:cs typeface="Avenir Book"/>
              </a:rPr>
              <a:t>PART 1</a:t>
            </a:r>
            <a:endParaRPr lang="en-US" sz="8000" dirty="0">
              <a:effectLst/>
              <a:latin typeface="Avenir Book"/>
              <a:cs typeface="Avenir Book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136625" y="2670792"/>
            <a:ext cx="4870751" cy="5599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i="1" dirty="0" err="1">
                <a:solidFill>
                  <a:schemeClr val="tx1">
                    <a:lumMod val="85000"/>
                  </a:schemeClr>
                </a:solidFill>
                <a:latin typeface="Avenir Book"/>
                <a:cs typeface="Avenir Book"/>
              </a:rPr>
              <a:t>i</a:t>
            </a:r>
            <a:r>
              <a:rPr lang="en-US" sz="2400" i="1" dirty="0" err="1" smtClean="0">
                <a:solidFill>
                  <a:schemeClr val="tx1">
                    <a:lumMod val="85000"/>
                  </a:schemeClr>
                </a:solidFill>
                <a:latin typeface="Avenir Book"/>
                <a:cs typeface="Avenir Book"/>
              </a:rPr>
              <a:t>ndex.html</a:t>
            </a:r>
            <a:endParaRPr lang="en-US" sz="2400" i="1" dirty="0">
              <a:solidFill>
                <a:schemeClr val="tx1">
                  <a:lumMod val="85000"/>
                </a:schemeClr>
              </a:solidFill>
              <a:latin typeface="Avenir Book"/>
              <a:cs typeface="Avenir Book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4661160"/>
            <a:ext cx="8094660" cy="48233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Oblique"/>
                <a:cs typeface="Avenir Oblique"/>
              </a:rPr>
              <a:t>Animate as many balls as possible @ 60 FPS</a:t>
            </a:r>
            <a:endParaRPr lang="en-US" dirty="0">
              <a:solidFill>
                <a:schemeClr val="bg1"/>
              </a:solidFill>
              <a:latin typeface="Avenir Oblique"/>
              <a:cs typeface="Avenir Oblique"/>
            </a:endParaRPr>
          </a:p>
        </p:txBody>
      </p:sp>
      <p:sp>
        <p:nvSpPr>
          <p:cNvPr id="3" name="Right Triangle 2"/>
          <p:cNvSpPr/>
          <p:nvPr/>
        </p:nvSpPr>
        <p:spPr>
          <a:xfrm>
            <a:off x="8087682" y="4661160"/>
            <a:ext cx="1049340" cy="482339"/>
          </a:xfrm>
          <a:prstGeom prst="rtTriangl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36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feature/animate-position/v6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Hiding elements by moving between parent nodes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6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0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6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 Same Side Corner Rectangle 5"/>
          <p:cNvSpPr/>
          <p:nvPr/>
        </p:nvSpPr>
        <p:spPr>
          <a:xfrm>
            <a:off x="495448" y="1285547"/>
            <a:ext cx="7341019" cy="2958334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update_v6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scrollY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window.scrollY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for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CC66FF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; m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MOVERS_COUNT; m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>
                <a:solidFill>
                  <a:srgbClr val="2AFFFF"/>
                </a:solidFill>
                <a:latin typeface="Consolas"/>
                <a:cs typeface="Consolas"/>
              </a:rPr>
              <a:t>if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5BFF53"/>
                </a:solidFill>
                <a:latin typeface="Consolas"/>
                <a:cs typeface="Consolas"/>
              </a:rPr>
              <a:t>isInViewport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(tops[m], scrollY))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movers[m].style.left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5BFF53"/>
                </a:solidFill>
                <a:latin typeface="Consolas"/>
                <a:cs typeface="Consolas"/>
              </a:rPr>
              <a:t>topToLeft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(tops[m], timestamp)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'px'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     </a:t>
            </a:r>
            <a:r>
              <a:rPr kumimoji="1" lang="en-US" altLang="ja-JP" sz="1100">
                <a:solidFill>
                  <a:srgbClr val="2AFFFF"/>
                </a:solidFill>
                <a:latin typeface="Consolas"/>
                <a:cs typeface="Consolas"/>
              </a:rPr>
              <a:t>if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rgbClr val="5BFF53"/>
                </a:solidFill>
                <a:latin typeface="Consolas"/>
                <a:cs typeface="Consolas"/>
              </a:rPr>
              <a:t>isHidden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(m)) </a:t>
            </a:r>
            <a:r>
              <a:rPr kumimoji="1" lang="en-US" altLang="ja-JP" sz="1100" smtClean="0">
                <a:solidFill>
                  <a:srgbClr val="5BFF53"/>
                </a:solidFill>
                <a:latin typeface="Consolas"/>
                <a:cs typeface="Consolas"/>
              </a:rPr>
              <a:t>showImmediately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(m);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  } </a:t>
            </a:r>
            <a:r>
              <a:rPr kumimoji="1" lang="en-US" altLang="ja-JP" sz="1100">
                <a:solidFill>
                  <a:srgbClr val="2AFFFF"/>
                </a:solidFill>
                <a:latin typeface="Consolas"/>
                <a:cs typeface="Consolas"/>
              </a:rPr>
              <a:t>else if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(m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!=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MOVERS_COUNT - 1) { </a:t>
            </a:r>
            <a:r>
              <a:rPr kumimoji="1" lang="en-US" altLang="ja-JP" sz="110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// </a:t>
            </a:r>
            <a:r>
              <a:rPr kumimoji="1" lang="en-US" altLang="ja-JP" sz="1100" smtClean="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never hide the last mover to keep page size</a:t>
            </a:r>
            <a:endParaRPr kumimoji="1" lang="en-US" altLang="ja-JP" sz="1100">
              <a:solidFill>
                <a:schemeClr val="tx1">
                  <a:lumMod val="50000"/>
                </a:schemeClr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     </a:t>
            </a:r>
            <a:r>
              <a:rPr kumimoji="1" lang="en-US" altLang="ja-JP" sz="1100">
                <a:solidFill>
                  <a:srgbClr val="2AFFFF"/>
                </a:solidFill>
                <a:latin typeface="Consolas"/>
                <a:cs typeface="Consolas"/>
              </a:rPr>
              <a:t>if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rgbClr val="5BFF53"/>
                </a:solidFill>
                <a:latin typeface="Consolas"/>
                <a:cs typeface="Consolas"/>
              </a:rPr>
              <a:t>isVisible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m)) </a:t>
            </a:r>
            <a:r>
              <a:rPr kumimoji="1" lang="en-US" altLang="ja-JP" sz="1100" smtClean="0">
                <a:solidFill>
                  <a:srgbClr val="5BFF53"/>
                </a:solidFill>
                <a:latin typeface="Consolas"/>
                <a:cs typeface="Consolas"/>
              </a:rPr>
              <a:t>hide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(m);</a:t>
            </a: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}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(window.running)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FF"/>
                </a:solidFill>
                <a:latin typeface="Consolas"/>
                <a:cs typeface="Consolas"/>
              </a:rPr>
              <a:t>rAF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updateFunc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65352" y="2532936"/>
            <a:ext cx="2881978" cy="25120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165352" y="2992359"/>
            <a:ext cx="2170206" cy="25120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5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30592" y="724689"/>
            <a:ext cx="8482818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6000" smtClean="0">
                <a:latin typeface="Avenir Book"/>
                <a:cs typeface="Avenir Book"/>
              </a:rPr>
              <a:t>Guess the number</a:t>
            </a:r>
            <a:endParaRPr lang="en-US" sz="6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32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nfetti-png-715x715.png"/>
          <p:cNvPicPr>
            <a:picLocks noChangeAspect="1"/>
          </p:cNvPicPr>
          <p:nvPr/>
        </p:nvPicPr>
        <p:blipFill>
          <a:blip r:embed="rId3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" y="-1325265"/>
            <a:ext cx="9080500" cy="9080500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1147036" y="1504864"/>
            <a:ext cx="6849930" cy="18458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smtClean="0">
                <a:latin typeface="Avenir Book"/>
                <a:cs typeface="Avenir Book"/>
              </a:rPr>
              <a:t>80,000 balls</a:t>
            </a:r>
            <a:endParaRPr lang="en-US" sz="8000" dirty="0">
              <a:effectLst/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309684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6-80K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14" y="-1"/>
            <a:ext cx="8223373" cy="524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76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3370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feature/animate-position/v6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Hiding elements by moving between parent nodes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solidFill>
                  <a:srgbClr val="91FF91"/>
                </a:solidFill>
                <a:latin typeface="Avenir Book"/>
                <a:cs typeface="Avenir Book"/>
                <a:sym typeface="Wingdings"/>
              </a:rPr>
              <a:t>Good</a:t>
            </a:r>
            <a:r>
              <a:rPr lang="en-US">
                <a:latin typeface="Avenir Book"/>
                <a:cs typeface="Avenir Book"/>
                <a:sym typeface="Wingdings"/>
              </a:rPr>
              <a:t>: 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Can handle 12K balls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Painting time is mostly fixed no matter how many balls we have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Book"/>
                <a:cs typeface="Avenir Book"/>
              </a:rPr>
              <a:t>Bad</a:t>
            </a:r>
            <a:r>
              <a:rPr lang="en-US">
                <a:latin typeface="Avenir Book"/>
                <a:cs typeface="Avenir Book"/>
                <a:sym typeface="Wingdings"/>
              </a:rPr>
              <a:t>: ’</a:t>
            </a:r>
            <a:r>
              <a:rPr lang="en-US" sz="160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isInViewport</a:t>
            </a:r>
            <a:r>
              <a:rPr lang="en-US">
                <a:latin typeface="Avenir Book"/>
                <a:cs typeface="Avenir Book"/>
                <a:sym typeface="Wingdings"/>
              </a:rPr>
              <a:t>’ is slow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6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536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6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 Same Side Corner Rectangle 5"/>
          <p:cNvSpPr/>
          <p:nvPr/>
        </p:nvSpPr>
        <p:spPr>
          <a:xfrm>
            <a:off x="495448" y="1285547"/>
            <a:ext cx="7341019" cy="2958334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update_v6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scrollY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window.scrollY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for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CC66FF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; m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MOVERS_COUNT; m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>
                <a:solidFill>
                  <a:srgbClr val="2AFFFF"/>
                </a:solidFill>
                <a:latin typeface="Consolas"/>
                <a:cs typeface="Consolas"/>
              </a:rPr>
              <a:t>if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5BFF53"/>
                </a:solidFill>
                <a:latin typeface="Consolas"/>
                <a:cs typeface="Consolas"/>
              </a:rPr>
              <a:t>isInViewport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(tops[m], scrollY))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movers[m].style.left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5BFF53"/>
                </a:solidFill>
                <a:latin typeface="Consolas"/>
                <a:cs typeface="Consolas"/>
              </a:rPr>
              <a:t>topToLeft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(tops[m], timestamp)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'px'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     </a:t>
            </a:r>
            <a:r>
              <a:rPr kumimoji="1" lang="en-US" altLang="ja-JP" sz="1100">
                <a:solidFill>
                  <a:srgbClr val="2AFFFF"/>
                </a:solidFill>
                <a:latin typeface="Consolas"/>
                <a:cs typeface="Consolas"/>
              </a:rPr>
              <a:t>if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rgbClr val="5BFF53"/>
                </a:solidFill>
                <a:latin typeface="Consolas"/>
                <a:cs typeface="Consolas"/>
              </a:rPr>
              <a:t>isHidden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(m)) </a:t>
            </a:r>
            <a:r>
              <a:rPr kumimoji="1" lang="en-US" altLang="ja-JP" sz="1100" smtClean="0">
                <a:solidFill>
                  <a:srgbClr val="5BFF53"/>
                </a:solidFill>
                <a:latin typeface="Consolas"/>
                <a:cs typeface="Consolas"/>
              </a:rPr>
              <a:t>showImmediately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(m);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  } </a:t>
            </a:r>
            <a:r>
              <a:rPr kumimoji="1" lang="en-US" altLang="ja-JP" sz="1100">
                <a:solidFill>
                  <a:srgbClr val="2AFFFF"/>
                </a:solidFill>
                <a:latin typeface="Consolas"/>
                <a:cs typeface="Consolas"/>
              </a:rPr>
              <a:t>else if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(m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!=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MOVERS_COUNT - 1) { </a:t>
            </a:r>
            <a:r>
              <a:rPr kumimoji="1" lang="en-US" altLang="ja-JP" sz="110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// </a:t>
            </a:r>
            <a:r>
              <a:rPr kumimoji="1" lang="en-US" altLang="ja-JP" sz="1100" smtClean="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never hide the last mover to keep page size</a:t>
            </a:r>
            <a:endParaRPr kumimoji="1" lang="en-US" altLang="ja-JP" sz="1100">
              <a:solidFill>
                <a:schemeClr val="tx1">
                  <a:lumMod val="50000"/>
                </a:schemeClr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     </a:t>
            </a:r>
            <a:r>
              <a:rPr kumimoji="1" lang="en-US" altLang="ja-JP" sz="1100">
                <a:solidFill>
                  <a:srgbClr val="2AFFFF"/>
                </a:solidFill>
                <a:latin typeface="Consolas"/>
                <a:cs typeface="Consolas"/>
              </a:rPr>
              <a:t>if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rgbClr val="5BFF53"/>
                </a:solidFill>
                <a:latin typeface="Consolas"/>
                <a:cs typeface="Consolas"/>
              </a:rPr>
              <a:t>isVisible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m)) </a:t>
            </a:r>
            <a:r>
              <a:rPr kumimoji="1" lang="en-US" altLang="ja-JP" sz="1100" smtClean="0">
                <a:solidFill>
                  <a:srgbClr val="5BFF53"/>
                </a:solidFill>
                <a:latin typeface="Consolas"/>
                <a:cs typeface="Consolas"/>
              </a:rPr>
              <a:t>hide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(m);</a:t>
            </a: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}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(window.running)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FF"/>
                </a:solidFill>
                <a:latin typeface="Consolas"/>
                <a:cs typeface="Consolas"/>
              </a:rPr>
              <a:t>rAF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updateFunc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  <p:sp>
        <p:nvSpPr>
          <p:cNvPr id="7" name="TextBox 6"/>
          <p:cNvSpPr txBox="1"/>
          <p:nvPr/>
        </p:nvSpPr>
        <p:spPr>
          <a:xfrm rot="21116792">
            <a:off x="4646871" y="1689928"/>
            <a:ext cx="1919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Check every balls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3987923" y="2051469"/>
            <a:ext cx="778157" cy="188400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7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feature/animate-position/v7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Pre-calculate visible index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7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5" name="Round Same Side Corner Rectangle 4"/>
          <p:cNvSpPr/>
          <p:nvPr/>
        </p:nvSpPr>
        <p:spPr>
          <a:xfrm>
            <a:off x="495448" y="2552074"/>
            <a:ext cx="7703884" cy="2253460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update_v7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scrollY   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window.scrollY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var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minVisibleM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Math.floor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84FF7F"/>
                </a:solidFill>
                <a:latin typeface="Consolas"/>
                <a:cs typeface="Consolas"/>
              </a:rPr>
              <a:t>getMinVisibleY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(scrollY)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/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OFFSET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maxVisibleM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Math.ceil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84FF7F"/>
                </a:solidFill>
                <a:latin typeface="Consolas"/>
                <a:cs typeface="Consolas"/>
              </a:rPr>
              <a:t>getMaxVisibleY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(scrollY)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/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OFFSET);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batchHide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             </a:t>
            </a:r>
            <a:r>
              <a:rPr kumimoji="1" lang="en-US" altLang="ja-JP" sz="1100">
                <a:solidFill>
                  <a:srgbClr val="8965E1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minVisibleM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-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8965E1"/>
                </a:solidFill>
                <a:latin typeface="Consolas"/>
                <a:cs typeface="Consolas"/>
              </a:rPr>
              <a:t>1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         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batchHide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maxVisibleM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8965E1"/>
                </a:solidFill>
                <a:latin typeface="Consolas"/>
                <a:cs typeface="Consolas"/>
              </a:rPr>
              <a:t>1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 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MOVERS_COUNT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         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// hide ASAP before </a:t>
            </a:r>
            <a:r>
              <a:rPr kumimoji="1" lang="en-US" altLang="ja-JP" sz="1100" smtClean="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drawing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 </a:t>
            </a:r>
            <a:endParaRPr kumimoji="1" lang="en-US" altLang="ja-JP" sz="1100">
              <a:solidFill>
                <a:srgbClr val="20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batchDraw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 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minVisibleM,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  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maxVisibleM, timestamp  )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(window.running)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FF"/>
                </a:solidFill>
                <a:latin typeface="Consolas"/>
                <a:cs typeface="Consolas"/>
              </a:rPr>
              <a:t>rAF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updateFunc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57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30592" y="724689"/>
            <a:ext cx="8482818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6000" smtClean="0">
                <a:latin typeface="Avenir Book"/>
                <a:cs typeface="Avenir Book"/>
              </a:rPr>
              <a:t>Guess the number</a:t>
            </a:r>
            <a:endParaRPr lang="en-US" sz="6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nfetti-png-715x715.png"/>
          <p:cNvPicPr>
            <a:picLocks noChangeAspect="1"/>
          </p:cNvPicPr>
          <p:nvPr/>
        </p:nvPicPr>
        <p:blipFill>
          <a:blip r:embed="rId3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" y="-1325265"/>
            <a:ext cx="9080500" cy="9080500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1147036" y="1504864"/>
            <a:ext cx="6849930" cy="18458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smtClean="0">
                <a:latin typeface="Avenir Book"/>
                <a:cs typeface="Avenir Book"/>
              </a:rPr>
              <a:t>140,000 balls</a:t>
            </a:r>
            <a:endParaRPr lang="en-US" sz="8000" dirty="0">
              <a:effectLst/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1106646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Branch: </a:t>
            </a:r>
            <a:r>
              <a:rPr lang="en-US" dirty="0" smtClean="0">
                <a:latin typeface="Avenir Book"/>
                <a:cs typeface="Avenir Book"/>
                <a:sym typeface="Wingdings"/>
                <a:hlinkClick r:id="rId2"/>
              </a:rPr>
              <a:t>feature/animate-position/v0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technique: Update ball positions by ‘</a:t>
            </a:r>
            <a:r>
              <a:rPr lang="en-US" sz="1400" dirty="0" err="1" smtClean="0">
                <a:solidFill>
                  <a:srgbClr val="66FF66"/>
                </a:solidFill>
                <a:latin typeface="Consolas"/>
                <a:cs typeface="Consolas"/>
                <a:sym typeface="Wingdings"/>
              </a:rPr>
              <a:t>setInterval</a:t>
            </a:r>
            <a:r>
              <a:rPr lang="en-US" dirty="0" smtClean="0">
                <a:latin typeface="Avenir Book"/>
                <a:cs typeface="Avenir Book"/>
                <a:sym typeface="Wingdings"/>
              </a:rPr>
              <a:t>’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effectLst/>
                <a:latin typeface="Avenir Book"/>
                <a:cs typeface="Avenir Book"/>
              </a:rPr>
              <a:t>Version 0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 Same Side Corner Rectangle 6"/>
          <p:cNvSpPr/>
          <p:nvPr/>
        </p:nvSpPr>
        <p:spPr>
          <a:xfrm>
            <a:off x="481494" y="2798701"/>
            <a:ext cx="6405947" cy="1313628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>
                <a:solidFill>
                  <a:srgbClr val="66FF66"/>
                </a:solidFill>
                <a:latin typeface="Consolas"/>
                <a:cs typeface="Consolas"/>
              </a:rPr>
              <a:t>update_v0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for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CC66FF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 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MOVERS_COUNT; m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  movers[m].style.left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66FF66"/>
                </a:solidFill>
                <a:latin typeface="Consolas"/>
                <a:cs typeface="Consolas"/>
              </a:rPr>
              <a:t>topToLeft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(movers[m].offsetTop, timestamp)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'px'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}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46465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7-140K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88" y="-1"/>
            <a:ext cx="8224225" cy="52478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8917" y="2060804"/>
            <a:ext cx="349326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batchHide &amp; isVisible</a:t>
            </a:r>
          </a:p>
          <a:p>
            <a:pPr algn="ctr"/>
            <a:r>
              <a:rPr lang="en-US" sz="280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t</a:t>
            </a:r>
            <a:r>
              <a:rPr lang="en-US" sz="2800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akes long time</a:t>
            </a:r>
            <a:endParaRPr lang="en-US" sz="2800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</p:spTree>
    <p:extLst>
      <p:ext uri="{BB962C8B-B14F-4D97-AF65-F5344CB8AC3E}">
        <p14:creationId xmlns:p14="http://schemas.microsoft.com/office/powerpoint/2010/main" val="308442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feature/animate-position/v7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Pre-calculate visible index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7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5" name="Round Same Side Corner Rectangle 4"/>
          <p:cNvSpPr/>
          <p:nvPr/>
        </p:nvSpPr>
        <p:spPr>
          <a:xfrm>
            <a:off x="495448" y="2552074"/>
            <a:ext cx="7703884" cy="2253460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update_v7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scrollY   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window.scrollY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var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minVisibleM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Math.floor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84FF7F"/>
                </a:solidFill>
                <a:latin typeface="Consolas"/>
                <a:cs typeface="Consolas"/>
              </a:rPr>
              <a:t>getMinVisibleY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(scrollY)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/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OFFSET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maxVisibleM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Math.ceil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84FF7F"/>
                </a:solidFill>
                <a:latin typeface="Consolas"/>
                <a:cs typeface="Consolas"/>
              </a:rPr>
              <a:t>getMaxVisibleY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(scrollY)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/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OFFSET);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batchHide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             </a:t>
            </a:r>
            <a:r>
              <a:rPr kumimoji="1" lang="en-US" altLang="ja-JP" sz="1100" smtClean="0">
                <a:solidFill>
                  <a:srgbClr val="8965E1"/>
                </a:solidFill>
                <a:latin typeface="Consolas"/>
                <a:cs typeface="Consolas"/>
              </a:rPr>
              <a:t>0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minVisibleM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-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8965E1"/>
                </a:solidFill>
                <a:latin typeface="Consolas"/>
                <a:cs typeface="Consolas"/>
              </a:rPr>
              <a:t>1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       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batchHide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maxVisibleM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8965E1"/>
                </a:solidFill>
                <a:latin typeface="Consolas"/>
                <a:cs typeface="Consolas"/>
              </a:rPr>
              <a:t>1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 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MOVERS_COUNT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          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// hide ASAP before </a:t>
            </a:r>
            <a:r>
              <a:rPr kumimoji="1" lang="en-US" altLang="ja-JP" sz="1100" smtClean="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drawing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 </a:t>
            </a:r>
            <a:endParaRPr kumimoji="1" lang="en-US" altLang="ja-JP" sz="1100">
              <a:solidFill>
                <a:srgbClr val="20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batchDraw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minVisibleM,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maxVisibleM, timestamp  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(window.running)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FF"/>
                </a:solidFill>
                <a:latin typeface="Consolas"/>
                <a:cs typeface="Consolas"/>
              </a:rPr>
              <a:t>rAF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updateFunc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 rot="21116792">
            <a:off x="6493257" y="2689382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Keep hiding</a:t>
            </a:r>
          </a:p>
          <a:p>
            <a:pPr algn="ctr"/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invisible elements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5613834" y="3307470"/>
            <a:ext cx="931675" cy="353951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778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feature/animate-position/v8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Only touch changed balls (diff)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>
            <a:off x="495448" y="2284993"/>
            <a:ext cx="7341019" cy="2723376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update_v8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latin typeface="Consolas"/>
                <a:cs typeface="Consolas"/>
              </a:rPr>
              <a:t>(</a:t>
            </a:r>
            <a:r>
              <a:rPr kumimoji="1" lang="en-US" altLang="ja-JP" sz="1100" i="1">
                <a:solidFill>
                  <a:srgbClr val="FD8008"/>
                </a:solidFill>
                <a:latin typeface="Consolas"/>
                <a:cs typeface="Consolas"/>
              </a:rPr>
              <a:t>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scrollY   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window.scrollY;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var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minVisibleM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Math.floor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84FF7F"/>
                </a:solidFill>
                <a:latin typeface="Consolas"/>
                <a:cs typeface="Consolas"/>
              </a:rPr>
              <a:t>getMinVisibleY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(scrollY)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/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OFFSET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 var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maxVisibleM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Math.ceil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84FF7F"/>
                </a:solidFill>
                <a:latin typeface="Consolas"/>
                <a:cs typeface="Consolas"/>
              </a:rPr>
              <a:t>getMaxVisibleY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(scrollY)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/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OFFSET)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  /</a:t>
            </a:r>
            <a:r>
              <a:rPr kumimoji="1" lang="en-US" altLang="ja-JP" sz="110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/ </a:t>
            </a:r>
            <a:r>
              <a:rPr kumimoji="1" lang="en-US" altLang="ja-JP" sz="1100" smtClean="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Compare minVisibleM, maxVisibleM with prevMinM, prevMaxM ... (next slides)</a:t>
            </a:r>
            <a:endParaRPr kumimoji="1" lang="en-US" altLang="ja-JP" sz="1100" smtClean="0">
              <a:solidFill>
                <a:srgbClr val="20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endParaRPr kumimoji="1" lang="en-US" altLang="ja-JP" sz="1100" smtClean="0">
              <a:solidFill>
                <a:srgbClr val="20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prevMinM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minVisibleM;</a:t>
            </a:r>
            <a:endParaRPr kumimoji="1" lang="en-US" altLang="ja-JP" sz="1100" smtClean="0">
              <a:solidFill>
                <a:srgbClr val="20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 prevMaxM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maxVisibleM;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(window.running)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66FFFF"/>
                </a:solidFill>
                <a:latin typeface="Consolas"/>
                <a:cs typeface="Consolas"/>
              </a:rPr>
              <a:t>rAF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66FF66"/>
                </a:solidFill>
                <a:latin typeface="Consolas"/>
                <a:cs typeface="Consolas"/>
              </a:rPr>
              <a:t>updateFunc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}</a:t>
            </a: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9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 </a:t>
            </a:r>
            <a:r>
              <a:rPr lang="mr-IN" sz="4800" smtClean="0">
                <a:effectLst/>
                <a:latin typeface="Avenir Book"/>
                <a:cs typeface="Avenir Book"/>
              </a:rPr>
              <a:t>–</a:t>
            </a:r>
            <a:r>
              <a:rPr lang="en-US" sz="4800" smtClean="0">
                <a:effectLst/>
                <a:latin typeface="Avenir Book"/>
                <a:cs typeface="Avenir Book"/>
              </a:rPr>
              <a:t> case 1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97755" y="1459529"/>
            <a:ext cx="1681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latin typeface="Avenir Book"/>
                <a:cs typeface="Avenir Book"/>
                <a:sym typeface="Wingdings"/>
              </a:rPr>
              <a:t>Previous frame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2491201" y="1586333"/>
            <a:ext cx="6350122" cy="202605"/>
            <a:chOff x="2491201" y="1292033"/>
            <a:chExt cx="6350122" cy="20260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491201" y="1394446"/>
              <a:ext cx="6350122" cy="0"/>
            </a:xfrm>
            <a:prstGeom prst="line">
              <a:avLst/>
            </a:prstGeom>
            <a:ln>
              <a:solidFill>
                <a:srgbClr val="FFFF66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3975051" y="1393336"/>
              <a:ext cx="202605" cy="0"/>
            </a:xfrm>
            <a:prstGeom prst="line">
              <a:avLst/>
            </a:prstGeom>
            <a:ln>
              <a:solidFill>
                <a:srgbClr val="66FF66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>
              <a:off x="5446323" y="1393336"/>
              <a:ext cx="202605" cy="0"/>
            </a:xfrm>
            <a:prstGeom prst="line">
              <a:avLst/>
            </a:prstGeom>
            <a:ln>
              <a:solidFill>
                <a:srgbClr val="66FF66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076354" y="1394446"/>
              <a:ext cx="1471272" cy="0"/>
            </a:xfrm>
            <a:prstGeom prst="line">
              <a:avLst/>
            </a:prstGeom>
            <a:ln>
              <a:solidFill>
                <a:srgbClr val="66FF66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397755" y="1934908"/>
            <a:ext cx="1681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latin typeface="Avenir Book"/>
                <a:cs typeface="Avenir Book"/>
                <a:sym typeface="Wingdings"/>
              </a:rPr>
              <a:t>This frame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2491201" y="2061712"/>
            <a:ext cx="6350122" cy="202605"/>
            <a:chOff x="2491201" y="1292033"/>
            <a:chExt cx="6350122" cy="20260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491201" y="1394446"/>
              <a:ext cx="6350122" cy="0"/>
            </a:xfrm>
            <a:prstGeom prst="line">
              <a:avLst/>
            </a:prstGeom>
            <a:ln>
              <a:solidFill>
                <a:srgbClr val="FFFF66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5400000">
              <a:off x="3975051" y="1393336"/>
              <a:ext cx="202605" cy="0"/>
            </a:xfrm>
            <a:prstGeom prst="line">
              <a:avLst/>
            </a:prstGeom>
            <a:ln>
              <a:solidFill>
                <a:srgbClr val="66FF66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5400000">
              <a:off x="5446323" y="1393336"/>
              <a:ext cx="202605" cy="0"/>
            </a:xfrm>
            <a:prstGeom prst="line">
              <a:avLst/>
            </a:prstGeom>
            <a:ln>
              <a:solidFill>
                <a:srgbClr val="66FF66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4076354" y="1394446"/>
              <a:ext cx="1471272" cy="0"/>
            </a:xfrm>
            <a:prstGeom prst="line">
              <a:avLst/>
            </a:prstGeom>
            <a:ln>
              <a:solidFill>
                <a:srgbClr val="66FF66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4409904" y="1750242"/>
            <a:ext cx="829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5BFF5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visible</a:t>
            </a:r>
            <a:endParaRPr lang="en-US" dirty="0">
              <a:solidFill>
                <a:srgbClr val="5BFF5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23" name="Round Same Side Corner Rectangle 22"/>
          <p:cNvSpPr/>
          <p:nvPr/>
        </p:nvSpPr>
        <p:spPr>
          <a:xfrm>
            <a:off x="495448" y="3224824"/>
            <a:ext cx="7341019" cy="843713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(prevMinM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==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minVisibleM)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batchMove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 minVisibleM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maxVisibleM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, timestamp  )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222245" y="1101875"/>
            <a:ext cx="11046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prevMinM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360674" y="1101875"/>
            <a:ext cx="11042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prevMaxM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094420" y="2419953"/>
            <a:ext cx="13603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minVisibleM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232849" y="2419953"/>
            <a:ext cx="13599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maxVisibleM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29" name="Straight Connector 28"/>
          <p:cNvCxnSpPr>
            <a:stCxn id="27" idx="0"/>
          </p:cNvCxnSpPr>
          <p:nvPr/>
        </p:nvCxnSpPr>
        <p:spPr>
          <a:xfrm flipH="1" flipV="1">
            <a:off x="5547626" y="2164125"/>
            <a:ext cx="365195" cy="255828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26" idx="0"/>
          </p:cNvCxnSpPr>
          <p:nvPr/>
        </p:nvCxnSpPr>
        <p:spPr>
          <a:xfrm flipV="1">
            <a:off x="3774597" y="2164125"/>
            <a:ext cx="301757" cy="255828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5" idx="2"/>
          </p:cNvCxnSpPr>
          <p:nvPr/>
        </p:nvCxnSpPr>
        <p:spPr>
          <a:xfrm flipH="1">
            <a:off x="5547626" y="1440429"/>
            <a:ext cx="365193" cy="248317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4" idx="2"/>
          </p:cNvCxnSpPr>
          <p:nvPr/>
        </p:nvCxnSpPr>
        <p:spPr>
          <a:xfrm>
            <a:off x="3774595" y="1440429"/>
            <a:ext cx="301759" cy="248317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899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 </a:t>
            </a:r>
            <a:r>
              <a:rPr lang="mr-IN" sz="4800" smtClean="0">
                <a:effectLst/>
                <a:latin typeface="Avenir Book"/>
                <a:cs typeface="Avenir Book"/>
              </a:rPr>
              <a:t>–</a:t>
            </a:r>
            <a:r>
              <a:rPr lang="en-US" sz="4800" smtClean="0">
                <a:effectLst/>
                <a:latin typeface="Avenir Book"/>
                <a:cs typeface="Avenir Book"/>
              </a:rPr>
              <a:t> case 2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97755" y="1459529"/>
            <a:ext cx="1681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latin typeface="Avenir Book"/>
                <a:cs typeface="Avenir Book"/>
                <a:sym typeface="Wingdings"/>
              </a:rPr>
              <a:t>Previous frame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2491201" y="1688746"/>
            <a:ext cx="6350122" cy="0"/>
          </a:xfrm>
          <a:prstGeom prst="line">
            <a:avLst/>
          </a:prstGeom>
          <a:ln>
            <a:solidFill>
              <a:srgbClr val="FF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5400000">
            <a:off x="3550939" y="1687636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>
            <a:off x="5022211" y="1687636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652242" y="1688746"/>
            <a:ext cx="1471272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7755" y="1934908"/>
            <a:ext cx="1681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latin typeface="Avenir Book"/>
                <a:cs typeface="Avenir Book"/>
                <a:sym typeface="Wingdings"/>
              </a:rPr>
              <a:t>This frame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2491201" y="2164125"/>
            <a:ext cx="6350122" cy="0"/>
          </a:xfrm>
          <a:prstGeom prst="line">
            <a:avLst/>
          </a:prstGeom>
          <a:ln>
            <a:solidFill>
              <a:srgbClr val="FF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>
            <a:off x="6241305" y="2163015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>
            <a:off x="7712577" y="2163015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342608" y="2164125"/>
            <a:ext cx="1471272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 Same Side Corner Rectangle 22"/>
          <p:cNvSpPr/>
          <p:nvPr/>
        </p:nvSpPr>
        <p:spPr>
          <a:xfrm>
            <a:off x="495448" y="2989867"/>
            <a:ext cx="7341019" cy="1313628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(minVisibleM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&gt;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prevMaxM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||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maxVisibleM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prevMinM)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forceHide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    prevMinM,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prevMaxM             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  batchMove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 minVisibleM,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maxVisibleM, timestamp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);</a:t>
            </a: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  forceShow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 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minVisibleM,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maxVisibleM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           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98133" y="1101875"/>
            <a:ext cx="11046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prevMinM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936562" y="1101875"/>
            <a:ext cx="11042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prevMaxM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60674" y="2419953"/>
            <a:ext cx="13603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minVisibleM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499103" y="2419953"/>
            <a:ext cx="13599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maxVisibleM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29" name="Straight Connector 28"/>
          <p:cNvCxnSpPr>
            <a:stCxn id="27" idx="0"/>
          </p:cNvCxnSpPr>
          <p:nvPr/>
        </p:nvCxnSpPr>
        <p:spPr>
          <a:xfrm flipH="1" flipV="1">
            <a:off x="7813880" y="2164125"/>
            <a:ext cx="365195" cy="255828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26" idx="0"/>
          </p:cNvCxnSpPr>
          <p:nvPr/>
        </p:nvCxnSpPr>
        <p:spPr>
          <a:xfrm flipV="1">
            <a:off x="6040851" y="2164125"/>
            <a:ext cx="301757" cy="255828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5" idx="2"/>
          </p:cNvCxnSpPr>
          <p:nvPr/>
        </p:nvCxnSpPr>
        <p:spPr>
          <a:xfrm flipH="1">
            <a:off x="5123514" y="1440429"/>
            <a:ext cx="365193" cy="248317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4" idx="2"/>
          </p:cNvCxnSpPr>
          <p:nvPr/>
        </p:nvCxnSpPr>
        <p:spPr>
          <a:xfrm>
            <a:off x="3350483" y="1440429"/>
            <a:ext cx="301759" cy="248317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1463273" y="4289872"/>
            <a:ext cx="2813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No need to check</a:t>
            </a:r>
          </a:p>
          <a:p>
            <a:pPr algn="ctr"/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slow isVisible / isHidden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 flipH="1" flipV="1">
            <a:off x="1325849" y="3949426"/>
            <a:ext cx="1011834" cy="425645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204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/>
          <p:cNvCxnSpPr/>
          <p:nvPr/>
        </p:nvCxnSpPr>
        <p:spPr>
          <a:xfrm>
            <a:off x="4433796" y="2130146"/>
            <a:ext cx="67997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 </a:t>
            </a:r>
            <a:r>
              <a:rPr lang="mr-IN" sz="4800" smtClean="0">
                <a:effectLst/>
                <a:latin typeface="Avenir Book"/>
                <a:cs typeface="Avenir Book"/>
              </a:rPr>
              <a:t>–</a:t>
            </a:r>
            <a:r>
              <a:rPr lang="en-US" sz="4800" smtClean="0">
                <a:effectLst/>
                <a:latin typeface="Avenir Book"/>
                <a:cs typeface="Avenir Book"/>
              </a:rPr>
              <a:t> case 3 </a:t>
            </a:r>
            <a:r>
              <a:rPr lang="en-US" sz="3600" i="1" smtClean="0">
                <a:solidFill>
                  <a:schemeClr val="tx1">
                    <a:lumMod val="50000"/>
                  </a:schemeClr>
                </a:solidFill>
                <a:effectLst/>
                <a:latin typeface="Avenir Book"/>
                <a:cs typeface="Avenir Book"/>
              </a:rPr>
              <a:t>(4 is similar)</a:t>
            </a:r>
            <a:endParaRPr lang="en-US" sz="4000" i="1" dirty="0">
              <a:solidFill>
                <a:schemeClr val="tx1">
                  <a:lumMod val="50000"/>
                </a:schemeClr>
              </a:solidFill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97755" y="1459529"/>
            <a:ext cx="1681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latin typeface="Avenir Book"/>
                <a:cs typeface="Avenir Book"/>
                <a:sym typeface="Wingdings"/>
              </a:rPr>
              <a:t>Previous frame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2491201" y="1688746"/>
            <a:ext cx="6350122" cy="0"/>
          </a:xfrm>
          <a:prstGeom prst="line">
            <a:avLst/>
          </a:prstGeom>
          <a:ln>
            <a:solidFill>
              <a:srgbClr val="FF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5400000">
            <a:off x="4332493" y="1687636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>
            <a:off x="5803765" y="1687636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433796" y="1688746"/>
            <a:ext cx="1471272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7755" y="1934908"/>
            <a:ext cx="1681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latin typeface="Avenir Book"/>
                <a:cs typeface="Avenir Book"/>
                <a:sym typeface="Wingdings"/>
              </a:rPr>
              <a:t>This frame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2491201" y="2164125"/>
            <a:ext cx="6350122" cy="0"/>
          </a:xfrm>
          <a:prstGeom prst="line">
            <a:avLst/>
          </a:prstGeom>
          <a:ln>
            <a:solidFill>
              <a:srgbClr val="FF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>
            <a:off x="6483735" y="2163015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113766" y="2164125"/>
            <a:ext cx="1471272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 Same Side Corner Rectangle 22"/>
          <p:cNvSpPr/>
          <p:nvPr/>
        </p:nvSpPr>
        <p:spPr>
          <a:xfrm>
            <a:off x="495448" y="2989867"/>
            <a:ext cx="7341019" cy="1313628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if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(minVisibleM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&gt;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prevMaxM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||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maxVisibleM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&lt;</a:t>
            </a:r>
            <a:r>
              <a:rPr kumimoji="1" lang="en-US" altLang="ja-JP" sz="1100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 prevMinM)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forceHide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     prevMinM,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minVisibleM </a:t>
            </a:r>
            <a:r>
              <a:rPr kumimoji="1" lang="mr-IN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–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8965E1"/>
                </a:solidFill>
                <a:latin typeface="Consolas"/>
                <a:cs typeface="Consolas"/>
              </a:rPr>
              <a:t>1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           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  batchMove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(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minVisibleM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maxVisibleM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,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timestamp );</a:t>
            </a: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84FF7F"/>
                </a:solidFill>
                <a:latin typeface="Consolas"/>
                <a:cs typeface="Consolas"/>
              </a:rPr>
              <a:t>  forceShow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( prevMaxM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8965E1"/>
                </a:solidFill>
                <a:latin typeface="Consolas"/>
                <a:cs typeface="Consolas"/>
              </a:rPr>
              <a:t>1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  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maxVisibleM            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}</a:t>
            </a: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579687" y="1101875"/>
            <a:ext cx="11046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prevMinM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718116" y="1101875"/>
            <a:ext cx="11042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prevMaxM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131832" y="2419953"/>
            <a:ext cx="13603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minVisibleM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270261" y="2419953"/>
            <a:ext cx="13599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maxVisibleM</a:t>
            </a:r>
            <a:endParaRPr lang="en-US" sz="1600" dirty="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29" name="Straight Connector 28"/>
          <p:cNvCxnSpPr>
            <a:stCxn id="27" idx="0"/>
          </p:cNvCxnSpPr>
          <p:nvPr/>
        </p:nvCxnSpPr>
        <p:spPr>
          <a:xfrm flipH="1" flipV="1">
            <a:off x="6585038" y="2164125"/>
            <a:ext cx="365195" cy="255828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26" idx="0"/>
          </p:cNvCxnSpPr>
          <p:nvPr/>
        </p:nvCxnSpPr>
        <p:spPr>
          <a:xfrm flipV="1">
            <a:off x="4812009" y="2164125"/>
            <a:ext cx="301757" cy="255828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5" idx="2"/>
          </p:cNvCxnSpPr>
          <p:nvPr/>
        </p:nvCxnSpPr>
        <p:spPr>
          <a:xfrm flipH="1">
            <a:off x="5905068" y="1440429"/>
            <a:ext cx="365193" cy="248317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4" idx="2"/>
          </p:cNvCxnSpPr>
          <p:nvPr/>
        </p:nvCxnSpPr>
        <p:spPr>
          <a:xfrm>
            <a:off x="4132037" y="1440429"/>
            <a:ext cx="301759" cy="248317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  <a:prstDash val="dot"/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905067" y="2123270"/>
            <a:ext cx="679970" cy="0"/>
          </a:xfrm>
          <a:prstGeom prst="line">
            <a:avLst/>
          </a:prstGeom>
          <a:ln>
            <a:solidFill>
              <a:srgbClr val="2A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>
            <a:off x="5012463" y="2163015"/>
            <a:ext cx="202605" cy="0"/>
          </a:xfrm>
          <a:prstGeom prst="line">
            <a:avLst/>
          </a:prstGeom>
          <a:ln>
            <a:solidFill>
              <a:srgbClr val="66FF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321820" y="3352377"/>
            <a:ext cx="583247" cy="1474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5321820" y="3578493"/>
            <a:ext cx="583247" cy="147432"/>
          </a:xfrm>
          <a:prstGeom prst="rect">
            <a:avLst/>
          </a:prstGeom>
          <a:solidFill>
            <a:srgbClr val="84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5321820" y="3804609"/>
            <a:ext cx="583247" cy="147432"/>
          </a:xfrm>
          <a:prstGeom prst="rect">
            <a:avLst/>
          </a:prstGeom>
          <a:solidFill>
            <a:srgbClr val="2A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830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 </a:t>
            </a:r>
            <a:r>
              <a:rPr lang="mr-IN" sz="4800" smtClean="0">
                <a:effectLst/>
                <a:latin typeface="Avenir Book"/>
                <a:cs typeface="Avenir Book"/>
              </a:rPr>
              <a:t>–</a:t>
            </a:r>
            <a:r>
              <a:rPr lang="en-US" sz="4800" smtClean="0">
                <a:effectLst/>
                <a:latin typeface="Avenir Book"/>
                <a:cs typeface="Avenir Book"/>
              </a:rPr>
              <a:t> First frame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397754" y="1011779"/>
            <a:ext cx="8746245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First frame is special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Hide every balls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Move &amp; draw only visible balls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Integrated to case #2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39151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30592" y="724689"/>
            <a:ext cx="8482818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6000" smtClean="0">
                <a:latin typeface="Avenir Book"/>
                <a:cs typeface="Avenir Book"/>
              </a:rPr>
              <a:t>Guess the number</a:t>
            </a:r>
            <a:endParaRPr lang="en-US" sz="6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32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nfetti-png-715x715.png"/>
          <p:cNvPicPr>
            <a:picLocks noChangeAspect="1"/>
          </p:cNvPicPr>
          <p:nvPr/>
        </p:nvPicPr>
        <p:blipFill>
          <a:blip r:embed="rId3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" y="-1325265"/>
            <a:ext cx="9080500" cy="9080500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31752" y="1504864"/>
            <a:ext cx="9080498" cy="18458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smtClean="0">
                <a:latin typeface="Avenir Book"/>
                <a:cs typeface="Avenir Book"/>
              </a:rPr>
              <a:t>1,000,000 balls</a:t>
            </a:r>
          </a:p>
          <a:p>
            <a:pPr>
              <a:lnSpc>
                <a:spcPct val="200000"/>
              </a:lnSpc>
            </a:pPr>
            <a:r>
              <a:rPr lang="en-US" sz="1800" i="1" smtClean="0">
                <a:effectLst/>
                <a:latin typeface="Avenir Book"/>
                <a:cs typeface="Avenir Book"/>
              </a:rPr>
              <a:t>(not max)</a:t>
            </a:r>
            <a:endParaRPr lang="en-US" sz="1800" i="1" dirty="0">
              <a:effectLst/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2823555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8-1M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79" y="0"/>
            <a:ext cx="8245243" cy="526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637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74515" y="1648845"/>
            <a:ext cx="8194972" cy="18458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smtClean="0">
                <a:effectLst/>
                <a:latin typeface="Avenir Book"/>
                <a:cs typeface="Avenir Book"/>
              </a:rPr>
              <a:t>Chrome Devtools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7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Triangle 3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3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3370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feature/animate-position/v8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Only touch changed balls (diff)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solidFill>
                  <a:srgbClr val="91FF91"/>
                </a:solidFill>
                <a:latin typeface="Avenir Book"/>
                <a:cs typeface="Avenir Book"/>
                <a:sym typeface="Wingdings"/>
              </a:rPr>
              <a:t>Good</a:t>
            </a:r>
            <a:r>
              <a:rPr lang="en-US">
                <a:latin typeface="Avenir Book"/>
                <a:cs typeface="Avenir Book"/>
                <a:sym typeface="Wingdings"/>
              </a:rPr>
              <a:t>: </a:t>
            </a:r>
            <a:endParaRPr lang="en-US" smtClean="0">
              <a:latin typeface="Avenir Book"/>
              <a:cs typeface="Avenir Book"/>
              <a:sym typeface="Wingdings"/>
            </a:endParaRP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Tested with 1M balls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Worst case: Process 2 x visible balls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 No need to improve more</a:t>
            </a:r>
            <a:endParaRPr lang="en-US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02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 rot="2442914">
            <a:off x="-2005769" y="-814938"/>
            <a:ext cx="5050292" cy="5641295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132587" y="743161"/>
            <a:ext cx="3384406" cy="2627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effectLst/>
                <a:latin typeface="Avenir Book"/>
                <a:cs typeface="Avenir Book"/>
              </a:rPr>
              <a:t>WORKSHOP</a:t>
            </a:r>
          </a:p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latin typeface="Avenir Book"/>
                <a:cs typeface="Avenir Book"/>
              </a:rPr>
              <a:t>Part 1</a:t>
            </a:r>
          </a:p>
          <a:p>
            <a:pPr algn="l"/>
            <a:endParaRPr lang="en-US" sz="3600" smtClean="0">
              <a:solidFill>
                <a:schemeClr val="bg1">
                  <a:lumMod val="65000"/>
                  <a:lumOff val="35000"/>
                </a:schemeClr>
              </a:solidFill>
              <a:latin typeface="Avenir Book"/>
              <a:cs typeface="Avenir Book"/>
            </a:endParaRPr>
          </a:p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effectLst/>
                <a:latin typeface="Avenir Book"/>
                <a:cs typeface="Avenir Book"/>
              </a:rPr>
              <a:t>Lessons:</a:t>
            </a:r>
            <a:endParaRPr lang="en-US" sz="3600" dirty="0">
              <a:solidFill>
                <a:schemeClr val="bg1">
                  <a:lumMod val="65000"/>
                  <a:lumOff val="35000"/>
                </a:schemeClr>
              </a:solidFill>
              <a:effectLst/>
              <a:latin typeface="Avenir Book"/>
              <a:cs typeface="Avenir 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26456" y="332676"/>
            <a:ext cx="481754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Use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requestAnimationFrame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Forced reflow is performance killer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Grouped getting &amp; setting styles help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Culling reduces paint time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Find &amp; remove repeated calculations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Only update changed elements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Batch changes by DocumentFragment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Use cloneNode to generate elements</a:t>
            </a:r>
            <a:endParaRPr lang="en-US">
              <a:latin typeface="Avenir Book"/>
              <a:cs typeface="Avenir Book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69333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 rot="2442914">
            <a:off x="-2005769" y="-814938"/>
            <a:ext cx="5050292" cy="5641295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326456" y="1121166"/>
            <a:ext cx="481754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Find &amp; fix memory leaks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Generate hidden balls by default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Find which CSS attribute is heavy</a:t>
            </a:r>
            <a:endParaRPr lang="en-US">
              <a:latin typeface="Avenir Book"/>
              <a:cs typeface="Avenir Book"/>
              <a:sym typeface="Wingding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32587" y="743161"/>
            <a:ext cx="3384406" cy="2627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effectLst/>
                <a:latin typeface="Avenir Book"/>
                <a:cs typeface="Avenir Book"/>
              </a:rPr>
              <a:t>WORKSHOP</a:t>
            </a:r>
          </a:p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latin typeface="Avenir Book"/>
                <a:cs typeface="Avenir Book"/>
              </a:rPr>
              <a:t>Part 1</a:t>
            </a:r>
          </a:p>
          <a:p>
            <a:pPr algn="l"/>
            <a:endParaRPr lang="en-US" sz="3600" smtClean="0">
              <a:solidFill>
                <a:schemeClr val="bg1">
                  <a:lumMod val="65000"/>
                  <a:lumOff val="35000"/>
                </a:schemeClr>
              </a:solidFill>
              <a:latin typeface="Avenir Book"/>
              <a:cs typeface="Avenir Book"/>
            </a:endParaRPr>
          </a:p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effectLst/>
                <a:latin typeface="Avenir Book"/>
                <a:cs typeface="Avenir Book"/>
              </a:rPr>
              <a:t>More:</a:t>
            </a:r>
            <a:endParaRPr lang="en-US" sz="3600" dirty="0">
              <a:solidFill>
                <a:schemeClr val="bg1">
                  <a:lumMod val="65000"/>
                  <a:lumOff val="35000"/>
                </a:schemeClr>
              </a:solidFill>
              <a:effectLst/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2950496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984414" y="891531"/>
            <a:ext cx="5175174" cy="18458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smtClean="0">
                <a:effectLst/>
                <a:latin typeface="Avenir Book"/>
                <a:cs typeface="Avenir Book"/>
              </a:rPr>
              <a:t>PART 2</a:t>
            </a:r>
            <a:endParaRPr lang="en-US" sz="8000" dirty="0">
              <a:effectLst/>
              <a:latin typeface="Avenir Book"/>
              <a:cs typeface="Avenir Book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136625" y="2670792"/>
            <a:ext cx="4870751" cy="5599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i="1">
                <a:solidFill>
                  <a:schemeClr val="tx1">
                    <a:lumMod val="85000"/>
                  </a:schemeClr>
                </a:solidFill>
                <a:latin typeface="Avenir Book"/>
                <a:cs typeface="Avenir Book"/>
              </a:rPr>
              <a:t>i</a:t>
            </a:r>
            <a:r>
              <a:rPr lang="en-US" sz="2400" i="1" smtClean="0">
                <a:solidFill>
                  <a:schemeClr val="tx1">
                    <a:lumMod val="85000"/>
                  </a:schemeClr>
                </a:solidFill>
                <a:latin typeface="Avenir Book"/>
                <a:cs typeface="Avenir Book"/>
              </a:rPr>
              <a:t>ndex_3d.html</a:t>
            </a:r>
            <a:endParaRPr lang="en-US" sz="2400" i="1" dirty="0">
              <a:solidFill>
                <a:schemeClr val="tx1">
                  <a:lumMod val="85000"/>
                </a:schemeClr>
              </a:solidFill>
              <a:latin typeface="Avenir Book"/>
              <a:cs typeface="Avenir Book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4661160"/>
            <a:ext cx="8094660" cy="48233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Oblique"/>
                <a:cs typeface="Avenir Oblique"/>
              </a:rPr>
              <a:t>Animate as many balls as possible @ </a:t>
            </a:r>
            <a:r>
              <a:rPr lang="en-US" smtClean="0">
                <a:solidFill>
                  <a:schemeClr val="bg1"/>
                </a:solidFill>
                <a:latin typeface="Avenir Oblique"/>
                <a:cs typeface="Avenir Oblique"/>
              </a:rPr>
              <a:t>60 FPS </a:t>
            </a:r>
            <a:r>
              <a:rPr lang="en-US" smtClean="0">
                <a:solidFill>
                  <a:srgbClr val="FF7174"/>
                </a:solidFill>
                <a:latin typeface="Avenir Oblique"/>
                <a:cs typeface="Avenir Oblique"/>
              </a:rPr>
              <a:t>(in a semi-3D space)</a:t>
            </a:r>
            <a:endParaRPr lang="en-US" dirty="0">
              <a:solidFill>
                <a:srgbClr val="FF7174"/>
              </a:solidFill>
              <a:latin typeface="Avenir Oblique"/>
              <a:cs typeface="Avenir Oblique"/>
            </a:endParaRPr>
          </a:p>
        </p:txBody>
      </p:sp>
      <p:sp>
        <p:nvSpPr>
          <p:cNvPr id="3" name="Right Triangle 2"/>
          <p:cNvSpPr/>
          <p:nvPr/>
        </p:nvSpPr>
        <p:spPr>
          <a:xfrm>
            <a:off x="8087682" y="4661160"/>
            <a:ext cx="1049340" cy="482339"/>
          </a:xfrm>
          <a:prstGeom prst="rtTriangl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78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Mimic 3D formula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Block Arc 6"/>
          <p:cNvSpPr/>
          <p:nvPr/>
        </p:nvSpPr>
        <p:spPr>
          <a:xfrm>
            <a:off x="690836" y="1354534"/>
            <a:ext cx="1890979" cy="1890979"/>
          </a:xfrm>
          <a:prstGeom prst="blockArc">
            <a:avLst>
              <a:gd name="adj1" fmla="val 10800000"/>
              <a:gd name="adj2" fmla="val 16193058"/>
              <a:gd name="adj3" fmla="val 3506"/>
            </a:avLst>
          </a:prstGeom>
          <a:solidFill>
            <a:srgbClr val="FFFF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Block Arc 4"/>
          <p:cNvSpPr/>
          <p:nvPr/>
        </p:nvSpPr>
        <p:spPr>
          <a:xfrm rot="5400000">
            <a:off x="690836" y="1354534"/>
            <a:ext cx="1890979" cy="1890979"/>
          </a:xfrm>
          <a:prstGeom prst="blockArc">
            <a:avLst>
              <a:gd name="adj1" fmla="val 10800000"/>
              <a:gd name="adj2" fmla="val 16193058"/>
              <a:gd name="adj3" fmla="val 3506"/>
            </a:avLst>
          </a:prstGeom>
          <a:solidFill>
            <a:srgbClr val="2A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AFFFF"/>
              </a:solidFill>
            </a:endParaRPr>
          </a:p>
        </p:txBody>
      </p:sp>
      <p:sp>
        <p:nvSpPr>
          <p:cNvPr id="6" name="Block Arc 5"/>
          <p:cNvSpPr/>
          <p:nvPr/>
        </p:nvSpPr>
        <p:spPr>
          <a:xfrm rot="10800000">
            <a:off x="2519013" y="1347556"/>
            <a:ext cx="1890979" cy="1890979"/>
          </a:xfrm>
          <a:prstGeom prst="blockArc">
            <a:avLst>
              <a:gd name="adj1" fmla="val 10800000"/>
              <a:gd name="adj2" fmla="val 16193058"/>
              <a:gd name="adj3" fmla="val 3506"/>
            </a:avLst>
          </a:prstGeom>
          <a:solidFill>
            <a:srgbClr val="84FF7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Block Arc 7"/>
          <p:cNvSpPr/>
          <p:nvPr/>
        </p:nvSpPr>
        <p:spPr>
          <a:xfrm rot="16200000">
            <a:off x="2519013" y="1347556"/>
            <a:ext cx="1890979" cy="1890979"/>
          </a:xfrm>
          <a:prstGeom prst="blockArc">
            <a:avLst>
              <a:gd name="adj1" fmla="val 10800000"/>
              <a:gd name="adj2" fmla="val 16193058"/>
              <a:gd name="adj3" fmla="val 3506"/>
            </a:avLst>
          </a:prstGeom>
          <a:solidFill>
            <a:srgbClr val="FF71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AFFFF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683858" y="1124268"/>
            <a:ext cx="0" cy="211426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17508" y="2302402"/>
            <a:ext cx="4718353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7" idx="1"/>
          </p:cNvCxnSpPr>
          <p:nvPr/>
        </p:nvCxnSpPr>
        <p:spPr>
          <a:xfrm flipH="1" flipV="1">
            <a:off x="1634483" y="1387685"/>
            <a:ext cx="4263" cy="91471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342174" y="2352357"/>
            <a:ext cx="593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Book"/>
                <a:cs typeface="Avenir Book"/>
                <a:sym typeface="Wingdings"/>
              </a:rPr>
              <a:t>π/2</a:t>
            </a:r>
            <a:endParaRPr lang="en-US" smtClean="0">
              <a:latin typeface="Avenir Book"/>
              <a:cs typeface="Avenir Book"/>
              <a:sym typeface="Wingdings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6050010" y="1584932"/>
            <a:ext cx="1890979" cy="1890979"/>
            <a:chOff x="6050010" y="1584932"/>
            <a:chExt cx="1890979" cy="1890979"/>
          </a:xfrm>
        </p:grpSpPr>
        <p:sp>
          <p:nvSpPr>
            <p:cNvPr id="20" name="Block Arc 19"/>
            <p:cNvSpPr/>
            <p:nvPr/>
          </p:nvSpPr>
          <p:spPr>
            <a:xfrm rot="5400000">
              <a:off x="6050010" y="1584932"/>
              <a:ext cx="1890979" cy="1890979"/>
            </a:xfrm>
            <a:prstGeom prst="blockArc">
              <a:avLst>
                <a:gd name="adj1" fmla="val 10800000"/>
                <a:gd name="adj2" fmla="val 16193058"/>
                <a:gd name="adj3" fmla="val 3506"/>
              </a:avLst>
            </a:prstGeom>
            <a:solidFill>
              <a:srgbClr val="FFFF6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Block Arc 20"/>
            <p:cNvSpPr/>
            <p:nvPr/>
          </p:nvSpPr>
          <p:spPr>
            <a:xfrm rot="10800000">
              <a:off x="6050010" y="1584932"/>
              <a:ext cx="1890979" cy="1890979"/>
            </a:xfrm>
            <a:prstGeom prst="blockArc">
              <a:avLst>
                <a:gd name="adj1" fmla="val 10800000"/>
                <a:gd name="adj2" fmla="val 16193058"/>
                <a:gd name="adj3" fmla="val 3506"/>
              </a:avLst>
            </a:prstGeom>
            <a:solidFill>
              <a:srgbClr val="2A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2AFFFF"/>
                </a:solidFill>
              </a:endParaRPr>
            </a:p>
          </p:txBody>
        </p:sp>
        <p:sp>
          <p:nvSpPr>
            <p:cNvPr id="22" name="Block Arc 21"/>
            <p:cNvSpPr/>
            <p:nvPr/>
          </p:nvSpPr>
          <p:spPr>
            <a:xfrm rot="16200000">
              <a:off x="6050010" y="1584932"/>
              <a:ext cx="1890979" cy="1890979"/>
            </a:xfrm>
            <a:prstGeom prst="blockArc">
              <a:avLst>
                <a:gd name="adj1" fmla="val 10800000"/>
                <a:gd name="adj2" fmla="val 16193058"/>
                <a:gd name="adj3" fmla="val 3506"/>
              </a:avLst>
            </a:prstGeom>
            <a:solidFill>
              <a:srgbClr val="84FF7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Block Arc 22"/>
            <p:cNvSpPr/>
            <p:nvPr/>
          </p:nvSpPr>
          <p:spPr>
            <a:xfrm>
              <a:off x="6050010" y="1584932"/>
              <a:ext cx="1890979" cy="1890979"/>
            </a:xfrm>
            <a:prstGeom prst="blockArc">
              <a:avLst>
                <a:gd name="adj1" fmla="val 10800000"/>
                <a:gd name="adj2" fmla="val 16193058"/>
                <a:gd name="adj3" fmla="val 3506"/>
              </a:avLst>
            </a:prstGeom>
            <a:solidFill>
              <a:srgbClr val="FF717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2AFFFF"/>
                </a:solidFill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6602584" y="3649245"/>
            <a:ext cx="850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Book"/>
                <a:cs typeface="Avenir Book"/>
                <a:sym typeface="Wingdings"/>
              </a:rPr>
              <a:t>Front</a:t>
            </a:r>
            <a:endParaRPr lang="en-US" smtClean="0">
              <a:latin typeface="Avenir Book"/>
              <a:cs typeface="Avenir Book"/>
              <a:sym typeface="Wingding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602584" y="1066354"/>
            <a:ext cx="850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Book"/>
                <a:cs typeface="Avenir Book"/>
                <a:sym typeface="Wingdings"/>
              </a:rPr>
              <a:t>Rear</a:t>
            </a:r>
            <a:endParaRPr lang="en-US" smtClean="0">
              <a:latin typeface="Avenir Book"/>
              <a:cs typeface="Avenir Book"/>
              <a:sym typeface="Wingding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93228" y="3279913"/>
            <a:ext cx="2651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Book"/>
                <a:cs typeface="Avenir Book"/>
                <a:sym typeface="Wingdings"/>
              </a:rPr>
              <a:t>sin function</a:t>
            </a:r>
            <a:endParaRPr lang="en-US" smtClean="0">
              <a:latin typeface="Avenir Book"/>
              <a:cs typeface="Avenir Book"/>
              <a:sym typeface="Wingdings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690836" y="4403335"/>
            <a:ext cx="947910" cy="0"/>
          </a:xfrm>
          <a:prstGeom prst="line">
            <a:avLst/>
          </a:prstGeom>
          <a:ln w="76200" cmpd="sng">
            <a:solidFill>
              <a:srgbClr val="FFFF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633905" y="4403335"/>
            <a:ext cx="947910" cy="0"/>
          </a:xfrm>
          <a:prstGeom prst="line">
            <a:avLst/>
          </a:prstGeom>
          <a:ln w="76200" cmpd="sng">
            <a:solidFill>
              <a:srgbClr val="2A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581815" y="4403335"/>
            <a:ext cx="947910" cy="0"/>
          </a:xfrm>
          <a:prstGeom prst="line">
            <a:avLst/>
          </a:prstGeom>
          <a:ln w="76200" cmpd="sng">
            <a:solidFill>
              <a:srgbClr val="FF71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3529725" y="4403335"/>
            <a:ext cx="947910" cy="0"/>
          </a:xfrm>
          <a:prstGeom prst="line">
            <a:avLst/>
          </a:prstGeom>
          <a:ln w="76200" cmpd="sng">
            <a:solidFill>
              <a:srgbClr val="84F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193228" y="4568443"/>
            <a:ext cx="2651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Book"/>
                <a:cs typeface="Avenir Book"/>
                <a:sym typeface="Wingdings"/>
              </a:rPr>
              <a:t>Full cycle</a:t>
            </a:r>
            <a:endParaRPr lang="en-US" smtClean="0">
              <a:latin typeface="Avenir Book"/>
              <a:cs typeface="Avenir Book"/>
              <a:sym typeface="Wingding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94264" y="3947693"/>
            <a:ext cx="593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Book"/>
                <a:cs typeface="Avenir Book"/>
                <a:sym typeface="Wingdings"/>
              </a:rPr>
              <a:t>0</a:t>
            </a:r>
            <a:endParaRPr lang="en-US" smtClean="0">
              <a:latin typeface="Avenir Book"/>
              <a:cs typeface="Avenir Book"/>
              <a:sym typeface="Wingding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181063" y="3947693"/>
            <a:ext cx="593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Book"/>
                <a:cs typeface="Avenir Book"/>
                <a:sym typeface="Wingdings"/>
              </a:rPr>
              <a:t>1</a:t>
            </a:r>
            <a:endParaRPr lang="en-US" smtClean="0">
              <a:latin typeface="Avenir Book"/>
              <a:cs typeface="Avenir Book"/>
              <a:sym typeface="Wingding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285243" y="3947693"/>
            <a:ext cx="593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Book"/>
                <a:cs typeface="Avenir Book"/>
                <a:sym typeface="Wingdings"/>
              </a:rPr>
              <a:t>0.5</a:t>
            </a:r>
            <a:endParaRPr lang="en-US" smtClean="0">
              <a:latin typeface="Avenir Book"/>
              <a:cs typeface="Avenir Book"/>
              <a:sym typeface="Wingdings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6775788" y="3181869"/>
            <a:ext cx="432623" cy="432623"/>
          </a:xfrm>
          <a:prstGeom prst="ellipse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6901372" y="1513269"/>
            <a:ext cx="181456" cy="181456"/>
          </a:xfrm>
          <a:prstGeom prst="ellipse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7751449" y="2352357"/>
            <a:ext cx="309300" cy="309300"/>
          </a:xfrm>
          <a:prstGeom prst="ellipse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feature/animate-3d/v8.1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Update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width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&amp;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height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over time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8.1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5" name="Round Same Side Corner Rectangle 4"/>
          <p:cNvSpPr/>
          <p:nvPr/>
        </p:nvSpPr>
        <p:spPr>
          <a:xfrm>
            <a:off x="495448" y="2284993"/>
            <a:ext cx="7341019" cy="2723376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_batchTransform</a:t>
            </a:r>
            <a:r>
              <a:rPr kumimoji="1" lang="en-US" altLang="ja-JP" sz="1100" smtClean="0">
                <a:latin typeface="Consolas"/>
                <a:cs typeface="Consolas"/>
              </a:rPr>
              <a:t>(</a:t>
            </a:r>
            <a:r>
              <a:rPr kumimoji="1" lang="en-US" altLang="ja-JP" sz="1100" i="1" smtClean="0">
                <a:solidFill>
                  <a:srgbClr val="FD8008"/>
                </a:solidFill>
                <a:latin typeface="Consolas"/>
                <a:cs typeface="Consolas"/>
              </a:rPr>
              <a:t>from</a:t>
            </a:r>
            <a:r>
              <a:rPr kumimoji="1" lang="en-US" altLang="ja-JP" sz="1100" i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 i="1" smtClean="0">
                <a:solidFill>
                  <a:srgbClr val="FD8008"/>
                </a:solidFill>
                <a:latin typeface="Consolas"/>
                <a:cs typeface="Consolas"/>
              </a:rPr>
              <a:t> to</a:t>
            </a:r>
            <a:r>
              <a:rPr kumimoji="1" lang="en-US" altLang="ja-JP" sz="1100" i="1" smtClean="0">
                <a:solidFill>
                  <a:srgbClr val="F2F2F2"/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 i="1" smtClean="0">
                <a:solidFill>
                  <a:srgbClr val="FD8008"/>
                </a:solidFill>
                <a:latin typeface="Consolas"/>
                <a:cs typeface="Consolas"/>
              </a:rPr>
              <a:t> 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x, left, scale;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for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from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;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&lt;=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to;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 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x                    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tops[m]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timestamp </a:t>
            </a:r>
            <a:r>
              <a:rPr kumimoji="1" lang="mr-IN" altLang="ja-JP" sz="1100">
                <a:solidFill>
                  <a:srgbClr val="FF0000"/>
                </a:solidFill>
                <a:latin typeface="Consolas"/>
                <a:cs typeface="Consolas"/>
              </a:rPr>
              <a:t>/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MOVE_DURATION;</a:t>
            </a:r>
          </a:p>
          <a:p>
            <a:pPr>
              <a:lnSpc>
                <a:spcPct val="130000"/>
              </a:lnSpc>
            </a:pP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   left                 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mr-IN" altLang="ja-JP" sz="1100">
                <a:solidFill>
                  <a:srgbClr val="2AFFFF"/>
                </a:solidFill>
                <a:latin typeface="Consolas"/>
                <a:cs typeface="Consolas"/>
              </a:rPr>
              <a:t>Math.sin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(x) + 1) </a:t>
            </a:r>
            <a:r>
              <a:rPr kumimoji="1" lang="mr-IN" altLang="ja-JP" sz="1100">
                <a:solidFill>
                  <a:srgbClr val="FF0000"/>
                </a:solidFill>
                <a:latin typeface="Consolas"/>
                <a:cs typeface="Consolas"/>
              </a:rPr>
              <a:t>*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maxLeft </a:t>
            </a:r>
            <a:r>
              <a:rPr kumimoji="1" lang="mr-IN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minLeft;</a:t>
            </a:r>
          </a:p>
          <a:p>
            <a:pPr>
              <a:lnSpc>
                <a:spcPct val="130000"/>
              </a:lnSpc>
            </a:pP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   scale                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84FF7F"/>
                </a:solidFill>
                <a:latin typeface="Consolas"/>
                <a:cs typeface="Consolas"/>
              </a:rPr>
              <a:t>cycleToScale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mr-IN" altLang="ja-JP" sz="1100">
                <a:solidFill>
                  <a:srgbClr val="84FF7F"/>
                </a:solidFill>
                <a:latin typeface="Consolas"/>
                <a:cs typeface="Consolas"/>
              </a:rPr>
              <a:t>xToCycle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(x));</a:t>
            </a:r>
          </a:p>
          <a:p>
            <a:pPr>
              <a:lnSpc>
                <a:spcPct val="130000"/>
              </a:lnSpc>
            </a:pP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   movers[m].style.left 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left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66"/>
                </a:solidFill>
                <a:latin typeface="Consolas"/>
                <a:cs typeface="Consolas"/>
              </a:rPr>
              <a:t>'px'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   movers[m].style.width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endParaRPr kumimoji="1" lang="mr-IN" altLang="ja-JP" sz="110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   movers[m].style.height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(ELEMENT_SIZE </a:t>
            </a:r>
            <a:r>
              <a:rPr kumimoji="1" lang="mr-IN" altLang="ja-JP" sz="1100">
                <a:solidFill>
                  <a:srgbClr val="FF0000"/>
                </a:solidFill>
                <a:latin typeface="Consolas"/>
                <a:cs typeface="Consolas"/>
              </a:rPr>
              <a:t>*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scale)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66"/>
                </a:solidFill>
                <a:latin typeface="Consolas"/>
                <a:cs typeface="Consolas"/>
              </a:rPr>
              <a:t>'px'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;</a:t>
            </a:r>
            <a:endParaRPr kumimoji="1" lang="en-US" altLang="ja-JP" sz="110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}</a:t>
            </a: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}</a:t>
            </a: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75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8.1-200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14" y="-1"/>
            <a:ext cx="8122573" cy="518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036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3370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feature/animate-3d/v8.1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Update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width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&amp;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height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over time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solidFill>
                  <a:srgbClr val="FF7174"/>
                </a:solidFill>
                <a:latin typeface="Avenir Book"/>
                <a:cs typeface="Avenir Book"/>
                <a:sym typeface="Wingdings"/>
              </a:rPr>
              <a:t>Problems</a:t>
            </a:r>
            <a:r>
              <a:rPr lang="en-US">
                <a:latin typeface="Avenir Book"/>
                <a:cs typeface="Avenir Book"/>
                <a:sym typeface="Wingdings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Each ball needs to update 3 attributes (I tried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cssText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but still failed)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Many reflows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Frame rate is too low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8.1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10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feature/animate-3d/v8.2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Animate using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transform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8.2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5" name="Round Same Side Corner Rectangle 4"/>
          <p:cNvSpPr/>
          <p:nvPr/>
        </p:nvSpPr>
        <p:spPr>
          <a:xfrm>
            <a:off x="495448" y="2519951"/>
            <a:ext cx="7341019" cy="2253460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_batchTransform</a:t>
            </a:r>
            <a:r>
              <a:rPr kumimoji="1" lang="en-US" altLang="ja-JP" sz="1100" smtClean="0">
                <a:latin typeface="Consolas"/>
                <a:cs typeface="Consolas"/>
              </a:rPr>
              <a:t>(</a:t>
            </a:r>
            <a:r>
              <a:rPr kumimoji="1" lang="en-US" altLang="ja-JP" sz="1100" i="1" smtClean="0">
                <a:solidFill>
                  <a:srgbClr val="FD8008"/>
                </a:solidFill>
                <a:latin typeface="Consolas"/>
                <a:cs typeface="Consolas"/>
              </a:rPr>
              <a:t>from</a:t>
            </a:r>
            <a:r>
              <a:rPr kumimoji="1" lang="en-US" altLang="ja-JP" sz="1100" i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 i="1" smtClean="0">
                <a:solidFill>
                  <a:srgbClr val="FD8008"/>
                </a:solidFill>
                <a:latin typeface="Consolas"/>
                <a:cs typeface="Consolas"/>
              </a:rPr>
              <a:t> to</a:t>
            </a:r>
            <a:r>
              <a:rPr kumimoji="1" lang="en-US" altLang="ja-JP" sz="1100" i="1" smtClean="0">
                <a:solidFill>
                  <a:srgbClr val="F2F2F2"/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 i="1" smtClean="0">
                <a:solidFill>
                  <a:srgbClr val="FD8008"/>
                </a:solidFill>
                <a:latin typeface="Consolas"/>
                <a:cs typeface="Consolas"/>
              </a:rPr>
              <a:t> 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x, left, scale;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for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from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;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&lt;=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to;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 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x                    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tops[m]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timestamp </a:t>
            </a:r>
            <a:r>
              <a:rPr kumimoji="1" lang="mr-IN" altLang="ja-JP" sz="1100">
                <a:solidFill>
                  <a:srgbClr val="FF0000"/>
                </a:solidFill>
                <a:latin typeface="Consolas"/>
                <a:cs typeface="Consolas"/>
              </a:rPr>
              <a:t>/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MOVE_DURATION;</a:t>
            </a:r>
          </a:p>
          <a:p>
            <a:pPr>
              <a:lnSpc>
                <a:spcPct val="130000"/>
              </a:lnSpc>
            </a:pP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   left                 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mr-IN" altLang="ja-JP" sz="1100">
                <a:solidFill>
                  <a:srgbClr val="2AFFFF"/>
                </a:solidFill>
                <a:latin typeface="Consolas"/>
                <a:cs typeface="Consolas"/>
              </a:rPr>
              <a:t>Math.sin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(x) + 1) </a:t>
            </a:r>
            <a:r>
              <a:rPr kumimoji="1" lang="mr-IN" altLang="ja-JP" sz="1100">
                <a:solidFill>
                  <a:srgbClr val="FF0000"/>
                </a:solidFill>
                <a:latin typeface="Consolas"/>
                <a:cs typeface="Consolas"/>
              </a:rPr>
              <a:t>*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maxLeft </a:t>
            </a:r>
            <a:r>
              <a:rPr kumimoji="1" lang="mr-IN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minLeft;</a:t>
            </a:r>
          </a:p>
          <a:p>
            <a:pPr>
              <a:lnSpc>
                <a:spcPct val="130000"/>
              </a:lnSpc>
            </a:pP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   scale                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84FF7F"/>
                </a:solidFill>
                <a:latin typeface="Consolas"/>
                <a:cs typeface="Consolas"/>
              </a:rPr>
              <a:t>cycleToScale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mr-IN" altLang="ja-JP" sz="1100">
                <a:solidFill>
                  <a:srgbClr val="84FF7F"/>
                </a:solidFill>
                <a:latin typeface="Consolas"/>
                <a:cs typeface="Consolas"/>
              </a:rPr>
              <a:t>xToCycle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(x));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 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movers[m].style.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transform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`translate(</a:t>
            </a:r>
            <a:r>
              <a:rPr kumimoji="1" lang="en-US" altLang="ja-JP" sz="1100">
                <a:solidFill>
                  <a:schemeClr val="tx1"/>
                </a:solidFill>
                <a:latin typeface="Consolas"/>
                <a:cs typeface="Consolas"/>
              </a:rPr>
              <a:t>${left}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px,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${tops[m]}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px) scale(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${scale}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)`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</a:t>
            </a:r>
            <a:endParaRPr kumimoji="1" lang="en-US" altLang="ja-JP" sz="110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}</a:t>
            </a: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}</a:t>
            </a: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09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8.2-100K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867" y="-1"/>
            <a:ext cx="8220267" cy="524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24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Screen Shot 2019-04-18 at 8.23.18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21332338">
            <a:off x="636299" y="3766347"/>
            <a:ext cx="3521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“Rendering” takes too much time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11" name="Curved Connector 10"/>
          <p:cNvCxnSpPr/>
          <p:nvPr/>
        </p:nvCxnSpPr>
        <p:spPr>
          <a:xfrm rot="16200000" flipV="1">
            <a:off x="2315798" y="3161467"/>
            <a:ext cx="515257" cy="631063"/>
          </a:xfrm>
          <a:prstGeom prst="curvedConnector2">
            <a:avLst/>
          </a:prstGeom>
          <a:ln>
            <a:solidFill>
              <a:srgbClr val="FD6666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21366911">
            <a:off x="1743862" y="2104522"/>
            <a:ext cx="218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D66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adley Hand Bold"/>
                <a:cs typeface="Bradley Hand Bold"/>
              </a:rPr>
              <a:t>Unstable frame rate</a:t>
            </a:r>
            <a:endParaRPr lang="en-US" dirty="0">
              <a:solidFill>
                <a:srgbClr val="FD6666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adley Hand Bold"/>
              <a:cs typeface="Bradley Hand Bold"/>
            </a:endParaRPr>
          </a:p>
        </p:txBody>
      </p:sp>
      <p:cxnSp>
        <p:nvCxnSpPr>
          <p:cNvPr id="40" name="Straight Connector 39"/>
          <p:cNvCxnSpPr>
            <a:stCxn id="37" idx="0"/>
          </p:cNvCxnSpPr>
          <p:nvPr/>
        </p:nvCxnSpPr>
        <p:spPr>
          <a:xfrm flipH="1" flipV="1">
            <a:off x="2533073" y="1144356"/>
            <a:ext cx="289870" cy="960590"/>
          </a:xfrm>
          <a:prstGeom prst="line">
            <a:avLst/>
          </a:prstGeom>
          <a:ln>
            <a:solidFill>
              <a:srgbClr val="FD6666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7437351" y="-27230"/>
            <a:ext cx="127047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66FF66"/>
                </a:solidFill>
                <a:latin typeface="Consolas"/>
                <a:cs typeface="Consolas"/>
                <a:sym typeface="Wingdings"/>
              </a:rPr>
              <a:t>v</a:t>
            </a:r>
            <a:r>
              <a:rPr lang="en-US" sz="1100" smtClean="0">
                <a:solidFill>
                  <a:srgbClr val="66FF66"/>
                </a:solidFill>
                <a:latin typeface="Consolas"/>
                <a:cs typeface="Consolas"/>
                <a:sym typeface="Wingdings"/>
              </a:rPr>
              <a:t>0 </a:t>
            </a:r>
            <a:r>
              <a:rPr lang="mr-IN" sz="1100" smtClean="0">
                <a:solidFill>
                  <a:srgbClr val="66FF66"/>
                </a:solidFill>
                <a:latin typeface="Consolas"/>
                <a:cs typeface="Consolas"/>
                <a:sym typeface="Wingdings"/>
              </a:rPr>
              <a:t>–</a:t>
            </a:r>
            <a:r>
              <a:rPr lang="en-US" sz="1100" smtClean="0">
                <a:solidFill>
                  <a:srgbClr val="66FF66"/>
                </a:solidFill>
                <a:latin typeface="Consolas"/>
                <a:cs typeface="Consolas"/>
                <a:sym typeface="Wingdings"/>
              </a:rPr>
              <a:t> 200 balls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126580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3370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feature/animate-3d/v8.2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Animate using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transform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solidFill>
                  <a:srgbClr val="84FF7F"/>
                </a:solidFill>
                <a:latin typeface="Avenir Book"/>
                <a:cs typeface="Avenir Book"/>
                <a:sym typeface="Wingdings"/>
              </a:rPr>
              <a:t>Good</a:t>
            </a:r>
            <a:r>
              <a:rPr lang="en-US">
                <a:latin typeface="Avenir Book"/>
                <a:cs typeface="Avenir Book"/>
                <a:sym typeface="Wingdings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Can handle 100K balls @ 60FPS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No-repaint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But the visual lacks of depth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8.2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6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Commit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1db447982db1dc24733cbf1c36a8db9b4a366d1d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Test</a:t>
            </a:r>
            <a:r>
              <a:rPr lang="en-US" smtClean="0">
                <a:latin typeface="Avenir Book"/>
                <a:cs typeface="Avenir Book"/>
                <a:sym typeface="Wingdings"/>
              </a:rPr>
              <a:t>: Add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opacity:1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 </a:t>
            </a:r>
            <a:r>
              <a:rPr lang="en-US">
                <a:latin typeface="Avenir Book"/>
                <a:cs typeface="Avenir Book"/>
                <a:sym typeface="Wingdings"/>
              </a:rPr>
              <a:t>100,000 balls @ 60FPS</a:t>
            </a:r>
            <a:endParaRPr lang="en-US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>
                <a:latin typeface="Avenir Book"/>
                <a:cs typeface="Avenir Book"/>
                <a:sym typeface="Wingdings"/>
              </a:rPr>
              <a:t>Test</a:t>
            </a:r>
            <a:r>
              <a:rPr lang="en-US">
                <a:latin typeface="Avenir Book"/>
                <a:cs typeface="Avenir Book"/>
                <a:sym typeface="Wingdings"/>
              </a:rPr>
              <a:t>: Add ‘</a:t>
            </a:r>
            <a:r>
              <a:rPr lang="en-US" sz="160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opacity:0.8</a:t>
            </a:r>
            <a:r>
              <a:rPr lang="en-US">
                <a:latin typeface="Avenir Book"/>
                <a:cs typeface="Avenir Book"/>
                <a:sym typeface="Wingdings"/>
              </a:rPr>
              <a:t>’  </a:t>
            </a:r>
            <a:r>
              <a:rPr lang="en-US">
                <a:solidFill>
                  <a:srgbClr val="FF7174"/>
                </a:solidFill>
                <a:latin typeface="Avenir Book"/>
                <a:cs typeface="Avenir Book"/>
                <a:sym typeface="Wingdings"/>
              </a:rPr>
              <a:t>200 balls @ 30FPS !!!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8.2b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50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" y="724689"/>
            <a:ext cx="9143996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 smtClean="0">
                <a:latin typeface="Avenir Book"/>
                <a:cs typeface="Avenir Book"/>
              </a:rPr>
              <a:t>If a transparent element updates,</a:t>
            </a:r>
          </a:p>
          <a:p>
            <a:pPr>
              <a:lnSpc>
                <a:spcPct val="150000"/>
              </a:lnSpc>
            </a:pPr>
            <a:r>
              <a:rPr lang="en-US" sz="4000">
                <a:latin typeface="Avenir Book"/>
                <a:cs typeface="Avenir Book"/>
              </a:rPr>
              <a:t>ALL </a:t>
            </a:r>
            <a:r>
              <a:rPr lang="en-US" sz="4000">
                <a:effectLst/>
                <a:latin typeface="Avenir Book"/>
                <a:cs typeface="Avenir Book"/>
              </a:rPr>
              <a:t>overlapped ones get updating, too</a:t>
            </a:r>
            <a:endParaRPr lang="en-US" sz="4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9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" y="724689"/>
            <a:ext cx="9143996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 smtClean="0">
                <a:latin typeface="Avenir Book"/>
                <a:cs typeface="Avenir Book"/>
              </a:rPr>
              <a:t>Each opacity element</a:t>
            </a:r>
          </a:p>
          <a:p>
            <a:pPr>
              <a:lnSpc>
                <a:spcPct val="150000"/>
              </a:lnSpc>
            </a:pPr>
            <a:r>
              <a:rPr lang="en-US" sz="4000">
                <a:latin typeface="Avenir Book"/>
                <a:cs typeface="Avenir Book"/>
              </a:rPr>
              <a:t>s</a:t>
            </a:r>
            <a:r>
              <a:rPr lang="en-US" sz="4000">
                <a:effectLst/>
                <a:latin typeface="Avenir Book"/>
                <a:cs typeface="Avenir Book"/>
              </a:rPr>
              <a:t>hould be in a separate layer</a:t>
            </a:r>
            <a:endParaRPr lang="en-US" sz="4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53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feature/animate-3d/v8.3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Add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will-change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attribute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solidFill>
                  <a:srgbClr val="84FF7F"/>
                </a:solidFill>
                <a:latin typeface="Avenir Book"/>
                <a:cs typeface="Avenir Book"/>
                <a:sym typeface="Wingdings"/>
              </a:rPr>
              <a:t>Good</a:t>
            </a:r>
            <a:r>
              <a:rPr lang="en-US">
                <a:latin typeface="Avenir Book"/>
                <a:cs typeface="Avenir Book"/>
                <a:sym typeface="Wingdings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Can handle 1K balls @ 60FPS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No-repaint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“Depth” added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Visual still lacks lighting elements</a:t>
            </a:r>
            <a:endParaRPr lang="en-US" smtClean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8.3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8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8.3-1000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106" y="-153510"/>
            <a:ext cx="9288212" cy="610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805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feature/animate-3d/v8.4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Animate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opacity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attribute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8.4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5" name="Round Same Side Corner Rectangle 4"/>
          <p:cNvSpPr/>
          <p:nvPr/>
        </p:nvSpPr>
        <p:spPr>
          <a:xfrm>
            <a:off x="495448" y="2284993"/>
            <a:ext cx="7341019" cy="2723376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f</a:t>
            </a: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unction </a:t>
            </a:r>
            <a:r>
              <a:rPr kumimoji="1" lang="en-US" altLang="ja-JP" sz="1100" smtClean="0">
                <a:solidFill>
                  <a:srgbClr val="66FF66"/>
                </a:solidFill>
                <a:latin typeface="Consolas"/>
                <a:cs typeface="Consolas"/>
              </a:rPr>
              <a:t>_batchTransform</a:t>
            </a:r>
            <a:r>
              <a:rPr kumimoji="1" lang="en-US" altLang="ja-JP" sz="1100" smtClean="0">
                <a:latin typeface="Consolas"/>
                <a:cs typeface="Consolas"/>
              </a:rPr>
              <a:t>(</a:t>
            </a:r>
            <a:r>
              <a:rPr kumimoji="1" lang="en-US" altLang="ja-JP" sz="1100" i="1" smtClean="0">
                <a:solidFill>
                  <a:srgbClr val="FD8008"/>
                </a:solidFill>
                <a:latin typeface="Consolas"/>
                <a:cs typeface="Consolas"/>
              </a:rPr>
              <a:t>from</a:t>
            </a:r>
            <a:r>
              <a:rPr kumimoji="1" lang="en-US" altLang="ja-JP" sz="1100" i="1" smtClean="0">
                <a:solidFill>
                  <a:schemeClr val="tx1">
                    <a:lumMod val="95000"/>
                  </a:schemeClr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 i="1" smtClean="0">
                <a:solidFill>
                  <a:srgbClr val="FD8008"/>
                </a:solidFill>
                <a:latin typeface="Consolas"/>
                <a:cs typeface="Consolas"/>
              </a:rPr>
              <a:t> to</a:t>
            </a:r>
            <a:r>
              <a:rPr kumimoji="1" lang="en-US" altLang="ja-JP" sz="1100" i="1" smtClean="0">
                <a:solidFill>
                  <a:srgbClr val="F2F2F2"/>
                </a:solidFill>
                <a:latin typeface="Consolas"/>
                <a:cs typeface="Consolas"/>
              </a:rPr>
              <a:t>,</a:t>
            </a:r>
            <a:r>
              <a:rPr kumimoji="1" lang="en-US" altLang="ja-JP" sz="1100" i="1" smtClean="0">
                <a:solidFill>
                  <a:srgbClr val="FD8008"/>
                </a:solidFill>
                <a:latin typeface="Consolas"/>
                <a:cs typeface="Consolas"/>
              </a:rPr>
              <a:t> timestamp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x, left, scale, cycle;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20FFFF"/>
                </a:solidFill>
                <a:latin typeface="Consolas"/>
                <a:cs typeface="Consolas"/>
              </a:rPr>
              <a:t>  for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20FFFF"/>
                </a:solidFill>
                <a:latin typeface="Consolas"/>
                <a:cs typeface="Consolas"/>
              </a:rPr>
              <a:t>var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2F2F2"/>
                </a:solidFill>
                <a:latin typeface="Consolas"/>
                <a:cs typeface="Consolas"/>
              </a:rPr>
              <a:t>from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;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0000"/>
                </a:solidFill>
                <a:latin typeface="Consolas"/>
                <a:cs typeface="Consolas"/>
              </a:rPr>
              <a:t>&lt;=</a:t>
            </a:r>
            <a:r>
              <a:rPr kumimoji="1" lang="en-US" altLang="ja-JP" sz="110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to;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++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)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 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x                    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tops[m]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timestamp </a:t>
            </a:r>
            <a:r>
              <a:rPr kumimoji="1" lang="mr-IN" altLang="ja-JP" sz="1100">
                <a:solidFill>
                  <a:srgbClr val="FF0000"/>
                </a:solidFill>
                <a:latin typeface="Consolas"/>
                <a:cs typeface="Consolas"/>
              </a:rPr>
              <a:t>/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MOVE_DURATION;</a:t>
            </a:r>
          </a:p>
          <a:p>
            <a:pPr>
              <a:lnSpc>
                <a:spcPct val="130000"/>
              </a:lnSpc>
            </a:pP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   left                 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mr-IN" altLang="ja-JP" sz="1100">
                <a:solidFill>
                  <a:srgbClr val="2AFFFF"/>
                </a:solidFill>
                <a:latin typeface="Consolas"/>
                <a:cs typeface="Consolas"/>
              </a:rPr>
              <a:t>Math.sin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(x) + 1) </a:t>
            </a:r>
            <a:r>
              <a:rPr kumimoji="1" lang="mr-IN" altLang="ja-JP" sz="1100">
                <a:solidFill>
                  <a:srgbClr val="FF0000"/>
                </a:solidFill>
                <a:latin typeface="Consolas"/>
                <a:cs typeface="Consolas"/>
              </a:rPr>
              <a:t>*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maxLeft </a:t>
            </a:r>
            <a:r>
              <a:rPr kumimoji="1" lang="mr-IN" altLang="ja-JP" sz="1100">
                <a:solidFill>
                  <a:srgbClr val="FF0000"/>
                </a:solidFill>
                <a:latin typeface="Consolas"/>
                <a:cs typeface="Consolas"/>
              </a:rPr>
              <a:t>+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minLeft;</a:t>
            </a:r>
            <a:endParaRPr kumimoji="1" lang="en-US" altLang="ja-JP" sz="110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  cycle                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 </a:t>
            </a:r>
            <a:r>
              <a:rPr kumimoji="1" lang="mr-IN" altLang="ja-JP" sz="1100">
                <a:solidFill>
                  <a:srgbClr val="84FF7F"/>
                </a:solidFill>
                <a:latin typeface="Consolas"/>
                <a:cs typeface="Consolas"/>
              </a:rPr>
              <a:t>xToCycle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(x)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</a:t>
            </a:r>
            <a:endParaRPr kumimoji="1" lang="mr-IN" altLang="ja-JP" sz="110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   scale                    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mr-IN" altLang="ja-JP" sz="1100">
                <a:solidFill>
                  <a:srgbClr val="84FF7F"/>
                </a:solidFill>
                <a:latin typeface="Consolas"/>
                <a:cs typeface="Consolas"/>
              </a:rPr>
              <a:t>cycleToScale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cycle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);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  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movers[m].style.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transform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0000"/>
                </a:solidFill>
                <a:latin typeface="Consolas"/>
                <a:cs typeface="Consolas"/>
              </a:rPr>
              <a:t>=</a:t>
            </a:r>
            <a:r>
              <a:rPr kumimoji="1" lang="mr-IN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`translate(</a:t>
            </a:r>
            <a:r>
              <a:rPr kumimoji="1" lang="en-US" altLang="ja-JP" sz="1100">
                <a:solidFill>
                  <a:schemeClr val="tx1"/>
                </a:solidFill>
                <a:latin typeface="Consolas"/>
                <a:cs typeface="Consolas"/>
              </a:rPr>
              <a:t>${left}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px, 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${tops[m]}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px) scale(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${scale}</a:t>
            </a:r>
            <a:r>
              <a:rPr kumimoji="1" lang="en-US" altLang="ja-JP" sz="1100">
                <a:solidFill>
                  <a:srgbClr val="FFFF66"/>
                </a:solidFill>
                <a:latin typeface="Consolas"/>
                <a:cs typeface="Consolas"/>
              </a:rPr>
              <a:t>)`</a:t>
            </a: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    movers[m].style.opacity   = </a:t>
            </a:r>
            <a:r>
              <a:rPr kumimoji="1" lang="en-US" altLang="ja-JP" sz="1100">
                <a:solidFill>
                  <a:srgbClr val="84FF7F"/>
                </a:solidFill>
                <a:latin typeface="Consolas"/>
                <a:cs typeface="Consolas"/>
              </a:rPr>
              <a:t>cycleToOpacity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(</a:t>
            </a:r>
            <a:r>
              <a:rPr kumimoji="1" lang="en-US" altLang="ja-JP" sz="1100">
                <a:solidFill>
                  <a:srgbClr val="F2F2F2"/>
                </a:solidFill>
                <a:latin typeface="Consolas"/>
                <a:cs typeface="Consolas"/>
              </a:rPr>
              <a:t>cycle</a:t>
            </a:r>
            <a:r>
              <a:rPr kumimoji="1" lang="mr-IN" altLang="ja-JP" sz="1100">
                <a:solidFill>
                  <a:srgbClr val="FFFFFF"/>
                </a:solidFill>
                <a:latin typeface="Consolas"/>
                <a:cs typeface="Consolas"/>
              </a:rPr>
              <a:t>);</a:t>
            </a:r>
            <a:endParaRPr kumimoji="1" lang="en-US" altLang="ja-JP" sz="110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 smtClean="0">
                <a:solidFill>
                  <a:srgbClr val="FFFFFF"/>
                </a:solidFill>
                <a:latin typeface="Consolas"/>
                <a:cs typeface="Consolas"/>
              </a:rPr>
              <a:t>  }</a:t>
            </a:r>
            <a:endParaRPr kumimoji="1" lang="en-US" altLang="ja-JP" sz="1100">
              <a:solidFill>
                <a:srgbClr val="F2F2F2"/>
              </a:solidFill>
              <a:latin typeface="Consolas"/>
              <a:cs typeface="Consolas"/>
            </a:endParaRPr>
          </a:p>
          <a:p>
            <a:pPr>
              <a:lnSpc>
                <a:spcPct val="130000"/>
              </a:lnSpc>
            </a:pPr>
            <a:r>
              <a:rPr kumimoji="1" lang="en-US" altLang="ja-JP" sz="1100">
                <a:solidFill>
                  <a:srgbClr val="FFFFFF"/>
                </a:solidFill>
                <a:latin typeface="Consolas"/>
                <a:cs typeface="Consolas"/>
              </a:rPr>
              <a:t>}</a:t>
            </a: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51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8.4-1K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8" y="-104667"/>
            <a:ext cx="8821210" cy="5799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 rot="2442914">
            <a:off x="-2005769" y="-814938"/>
            <a:ext cx="5050292" cy="5641295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817051" y="507121"/>
            <a:ext cx="5326949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Best CSS attributes for animation: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‘</a:t>
            </a:r>
            <a:r>
              <a:rPr lang="en-US" sz="160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opacity</a:t>
            </a:r>
            <a:r>
              <a:rPr lang="en-US">
                <a:latin typeface="Avenir Book"/>
                <a:cs typeface="Avenir Book"/>
                <a:sym typeface="Wingdings"/>
              </a:rPr>
              <a:t>’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‘</a:t>
            </a:r>
            <a:r>
              <a:rPr lang="en-US" sz="160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transform</a:t>
            </a:r>
            <a:r>
              <a:rPr lang="en-US">
                <a:latin typeface="Avenir Book"/>
                <a:cs typeface="Avenir Book"/>
                <a:sym typeface="Wingdings"/>
              </a:rPr>
              <a:t>’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‘</a:t>
            </a:r>
            <a:r>
              <a:rPr lang="en-US" sz="160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will-change</a:t>
            </a:r>
            <a:r>
              <a:rPr lang="en-US">
                <a:latin typeface="Avenir Book"/>
                <a:cs typeface="Avenir Book"/>
                <a:sym typeface="Wingdings"/>
              </a:rPr>
              <a:t>’ moves element to another  layer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32587" y="743161"/>
            <a:ext cx="3384406" cy="2627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effectLst/>
                <a:latin typeface="Avenir Book"/>
                <a:cs typeface="Avenir Book"/>
              </a:rPr>
              <a:t>WORKSHOP</a:t>
            </a:r>
          </a:p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latin typeface="Avenir Book"/>
                <a:cs typeface="Avenir Book"/>
              </a:rPr>
              <a:t>Part 2</a:t>
            </a:r>
          </a:p>
          <a:p>
            <a:pPr algn="l"/>
            <a:endParaRPr lang="en-US" sz="3600" smtClean="0">
              <a:solidFill>
                <a:schemeClr val="bg1">
                  <a:lumMod val="65000"/>
                  <a:lumOff val="35000"/>
                </a:schemeClr>
              </a:solidFill>
              <a:latin typeface="Avenir Book"/>
              <a:cs typeface="Avenir Book"/>
            </a:endParaRPr>
          </a:p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effectLst/>
                <a:latin typeface="Avenir Book"/>
                <a:cs typeface="Avenir Book"/>
              </a:rPr>
              <a:t>Lessons:</a:t>
            </a:r>
            <a:endParaRPr lang="en-US" sz="3600" dirty="0">
              <a:solidFill>
                <a:schemeClr val="bg1">
                  <a:lumMod val="65000"/>
                  <a:lumOff val="35000"/>
                </a:schemeClr>
              </a:solidFill>
              <a:effectLst/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2180419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984414" y="891531"/>
            <a:ext cx="5175174" cy="18458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smtClean="0">
                <a:effectLst/>
                <a:latin typeface="Avenir Book"/>
                <a:cs typeface="Avenir Book"/>
              </a:rPr>
              <a:t>PART 3</a:t>
            </a:r>
            <a:endParaRPr lang="en-US" sz="8000" dirty="0">
              <a:effectLst/>
              <a:latin typeface="Avenir Book"/>
              <a:cs typeface="Avenir Book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136625" y="2670792"/>
            <a:ext cx="4870751" cy="5599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i="1">
                <a:solidFill>
                  <a:schemeClr val="tx1">
                    <a:lumMod val="85000"/>
                  </a:schemeClr>
                </a:solidFill>
                <a:latin typeface="Avenir Book"/>
                <a:cs typeface="Avenir Book"/>
              </a:rPr>
              <a:t>i</a:t>
            </a:r>
            <a:r>
              <a:rPr lang="en-US" sz="2400" i="1" smtClean="0">
                <a:solidFill>
                  <a:schemeClr val="tx1">
                    <a:lumMod val="85000"/>
                  </a:schemeClr>
                </a:solidFill>
                <a:latin typeface="Avenir Book"/>
                <a:cs typeface="Avenir Book"/>
              </a:rPr>
              <a:t>ndex_3d_css.html</a:t>
            </a:r>
            <a:endParaRPr lang="en-US" sz="2400" i="1" dirty="0">
              <a:solidFill>
                <a:schemeClr val="tx1">
                  <a:lumMod val="85000"/>
                </a:schemeClr>
              </a:solidFill>
              <a:latin typeface="Avenir Book"/>
              <a:cs typeface="Avenir Book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4661160"/>
            <a:ext cx="8094660" cy="48233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Oblique"/>
                <a:cs typeface="Avenir Oblique"/>
              </a:rPr>
              <a:t>Animate as many balls as possible @ </a:t>
            </a:r>
            <a:r>
              <a:rPr lang="en-US" smtClean="0">
                <a:solidFill>
                  <a:schemeClr val="bg1"/>
                </a:solidFill>
                <a:latin typeface="Avenir Oblique"/>
                <a:cs typeface="Avenir Oblique"/>
              </a:rPr>
              <a:t>60 FPS (in a semi-3D space) </a:t>
            </a:r>
            <a:r>
              <a:rPr lang="en-US" smtClean="0">
                <a:solidFill>
                  <a:srgbClr val="FF7174"/>
                </a:solidFill>
                <a:latin typeface="Avenir Oblique"/>
                <a:cs typeface="Avenir Oblique"/>
              </a:rPr>
              <a:t>by CSS</a:t>
            </a:r>
            <a:endParaRPr lang="en-US" dirty="0">
              <a:solidFill>
                <a:srgbClr val="FF7174"/>
              </a:solidFill>
              <a:latin typeface="Avenir Oblique"/>
              <a:cs typeface="Avenir Oblique"/>
            </a:endParaRPr>
          </a:p>
        </p:txBody>
      </p:sp>
      <p:sp>
        <p:nvSpPr>
          <p:cNvPr id="3" name="Right Triangle 2"/>
          <p:cNvSpPr/>
          <p:nvPr/>
        </p:nvSpPr>
        <p:spPr>
          <a:xfrm>
            <a:off x="8087682" y="4661160"/>
            <a:ext cx="1049340" cy="482339"/>
          </a:xfrm>
          <a:prstGeom prst="rtTriangl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24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65229"/>
            <a:ext cx="8746245" cy="3370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Branch: </a:t>
            </a:r>
            <a:r>
              <a:rPr lang="en-US" dirty="0" smtClean="0">
                <a:latin typeface="Avenir Book"/>
                <a:cs typeface="Avenir Book"/>
                <a:sym typeface="Wingdings"/>
                <a:hlinkClick r:id="rId2"/>
              </a:rPr>
              <a:t>feature/animate-position/v0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technique: Update ball positions by ‘</a:t>
            </a:r>
            <a:r>
              <a:rPr lang="en-US" sz="1400" err="1" smtClean="0">
                <a:solidFill>
                  <a:srgbClr val="66FF66"/>
                </a:solidFill>
                <a:latin typeface="Consolas"/>
                <a:cs typeface="Consolas"/>
                <a:sym typeface="Wingdings"/>
              </a:rPr>
              <a:t>setInterval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solidFill>
                  <a:srgbClr val="FD6666"/>
                </a:solidFill>
                <a:latin typeface="Avenir Book"/>
                <a:cs typeface="Avenir Book"/>
                <a:sym typeface="Wingdings"/>
              </a:rPr>
              <a:t>Problems</a:t>
            </a:r>
            <a:r>
              <a:rPr lang="en-US" smtClean="0">
                <a:latin typeface="Avenir Book"/>
                <a:cs typeface="Avenir Book"/>
                <a:sym typeface="Wingdings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Unstable frame rate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Rendering activities (Recalculate style, Layout) take too much time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Can’t reach 60FPS with just 100-200 balls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effectLst/>
                <a:latin typeface="Avenir Book"/>
                <a:cs typeface="Avenir Book"/>
              </a:rPr>
              <a:t>Version 0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29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feature/animate-3d-css/v9.0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CSS animation</a:t>
            </a:r>
            <a:r>
              <a:rPr lang="en-US" i="1" smtClean="0">
                <a:latin typeface="Avenir Book"/>
                <a:cs typeface="Avenir Book"/>
                <a:sym typeface="Wingdings"/>
              </a:rPr>
              <a:t> (Test with 1 ball)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9.0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5" name="Round Same Side Corner Rectangle 4"/>
          <p:cNvSpPr/>
          <p:nvPr/>
        </p:nvSpPr>
        <p:spPr>
          <a:xfrm>
            <a:off x="495448" y="2007603"/>
            <a:ext cx="8345875" cy="3054864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@keyframes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swing {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0%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  {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opacity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0.10;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transform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translateX( 500px) scale(0.2);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animation-timing-function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ease-out; }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25%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 {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opacity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0.60;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transform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translateX(1000px) scale(0.7);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animation-timing-function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ease-in; }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50%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 {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opacity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1.00;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transform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translateX( 500px) scale(1.2);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animation-timing-function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ease-out; }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75%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 {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opacity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0.60;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transform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translateX(   0px) scale(0.7);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animation-timing-function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ease-in; }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100%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{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opacity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0.10;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transform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translateX( 500px) scale(0.2);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animation-timing-function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ease-out; }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}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rgbClr val="84FF7F"/>
                </a:solidFill>
                <a:latin typeface="Consolas"/>
                <a:cs typeface="Consolas"/>
              </a:rPr>
              <a:t>.mover 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05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/* ... other attributes are trimmed */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animation-name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swing;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animation-duration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6.28s; </a:t>
            </a:r>
            <a:r>
              <a:rPr kumimoji="1" lang="en-US" altLang="ja-JP" sz="1050">
                <a:solidFill>
                  <a:schemeClr val="tx1">
                    <a:lumMod val="50000"/>
                  </a:schemeClr>
                </a:solidFill>
                <a:latin typeface="Consolas"/>
                <a:cs typeface="Consolas"/>
              </a:rPr>
              <a:t>/* 2 * PI * [old]MOVE_DURATION */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animation-iteration-count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infinite;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}</a:t>
            </a: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feature/animate-3d-css/v9.1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Just generate balls </a:t>
            </a:r>
            <a:r>
              <a:rPr lang="en-US" i="1" smtClean="0">
                <a:latin typeface="Avenir Book"/>
                <a:cs typeface="Avenir Book"/>
                <a:sym typeface="Wingdings"/>
              </a:rPr>
              <a:t>(method taken from v6)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Balls can animate by pure CSS, but not so smooth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Modified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update_v8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to show / hide elements only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solidFill>
                  <a:srgbClr val="FF7174"/>
                </a:solidFill>
                <a:latin typeface="Avenir Book"/>
                <a:cs typeface="Avenir Book"/>
                <a:sym typeface="Wingdings"/>
              </a:rPr>
              <a:t>Problems</a:t>
            </a:r>
            <a:r>
              <a:rPr lang="en-US" smtClean="0">
                <a:latin typeface="Avenir Book"/>
                <a:cs typeface="Avenir Book"/>
                <a:sym typeface="Wingdings"/>
              </a:rPr>
              <a:t>: All balls start animating at the same time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9.1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6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011779"/>
            <a:ext cx="8746245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feature/animate-3d-css/v9.2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 Dynamic delay CSS animations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It looks very closely to JS version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GPU does all the job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9.2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 Same Side Corner Rectangle 4"/>
          <p:cNvSpPr/>
          <p:nvPr/>
        </p:nvSpPr>
        <p:spPr>
          <a:xfrm>
            <a:off x="495449" y="3448600"/>
            <a:ext cx="5889564" cy="812084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var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mv          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mvPrototype.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cloneNode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();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var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delay       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(DELAY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*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m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%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ACTUAL_MOVE_DURATION)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/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050">
                <a:solidFill>
                  <a:srgbClr val="8965E1"/>
                </a:solidFill>
                <a:latin typeface="Consolas"/>
                <a:cs typeface="Consolas"/>
              </a:rPr>
              <a:t>1000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;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mv.style.cssText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=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050">
                <a:solidFill>
                  <a:srgbClr val="FFFF66"/>
                </a:solidFill>
                <a:latin typeface="Consolas"/>
                <a:cs typeface="Consolas"/>
              </a:rPr>
              <a:t>`top: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${m </a:t>
            </a: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*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OFFSET}</a:t>
            </a:r>
            <a:r>
              <a:rPr kumimoji="1" lang="en-US" altLang="ja-JP" sz="1050">
                <a:solidFill>
                  <a:srgbClr val="FFFF66"/>
                </a:solidFill>
                <a:latin typeface="Consolas"/>
                <a:cs typeface="Consolas"/>
              </a:rPr>
              <a:t>px; animation-delay: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${delay}</a:t>
            </a:r>
            <a:r>
              <a:rPr kumimoji="1" lang="en-US" altLang="ja-JP" sz="1050">
                <a:solidFill>
                  <a:srgbClr val="FFFF66"/>
                </a:solidFill>
                <a:latin typeface="Consolas"/>
                <a:cs typeface="Consolas"/>
              </a:rPr>
              <a:t>s`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38896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9.2-1K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70" y="-181423"/>
            <a:ext cx="8704461" cy="572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91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" y="724689"/>
            <a:ext cx="9143996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 smtClean="0">
                <a:latin typeface="Avenir Book"/>
                <a:cs typeface="Avenir Book"/>
              </a:rPr>
              <a:t>But I can not pause the animations !</a:t>
            </a:r>
            <a:endParaRPr lang="en-US" sz="4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64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151335"/>
            <a:ext cx="8746245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feature/animate-3d-css/v9.3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</a:t>
            </a:r>
            <a:r>
              <a:rPr lang="en-US" i="1" smtClean="0">
                <a:latin typeface="Avenir Book"/>
                <a:cs typeface="Avenir Book"/>
                <a:sym typeface="Wingdings"/>
              </a:rPr>
              <a:t> </a:t>
            </a:r>
            <a:r>
              <a:rPr lang="en-US" smtClean="0">
                <a:latin typeface="Avenir Book"/>
                <a:cs typeface="Avenir Book"/>
                <a:sym typeface="Wingdings"/>
              </a:rPr>
              <a:t>Change ‘</a:t>
            </a:r>
            <a:r>
              <a:rPr lang="en-US" sz="1600" smtClean="0">
                <a:solidFill>
                  <a:srgbClr val="84FF7F"/>
                </a:solidFill>
                <a:latin typeface="Consolas"/>
                <a:cs typeface="Consolas"/>
                <a:sym typeface="Wingdings"/>
              </a:rPr>
              <a:t>animation-play-state</a:t>
            </a:r>
            <a:r>
              <a:rPr lang="en-US" smtClean="0">
                <a:latin typeface="Avenir Book"/>
                <a:cs typeface="Avenir Book"/>
                <a:sym typeface="Wingdings"/>
              </a:rPr>
              <a:t>’ automatically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Use CSS selector to control children from parent class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Now button “Play / Pause” works normally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9.3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5" name="Round Same Side Corner Rectangle 4"/>
          <p:cNvSpPr/>
          <p:nvPr/>
        </p:nvSpPr>
        <p:spPr>
          <a:xfrm>
            <a:off x="495448" y="3503028"/>
            <a:ext cx="3147149" cy="812084"/>
          </a:xfrm>
          <a:prstGeom prst="round2SameRect">
            <a:avLst>
              <a:gd name="adj1" fmla="val 12197"/>
              <a:gd name="adj2" fmla="val 11733"/>
            </a:avLst>
          </a:prstGeom>
          <a:solidFill>
            <a:srgbClr val="1E1E1F"/>
          </a:solidFill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rIns="182880" bIns="91440" rtlCol="0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rgbClr val="FF7174"/>
                </a:solidFill>
                <a:latin typeface="Consolas"/>
                <a:cs typeface="Consolas"/>
              </a:rPr>
              <a:t>#container</a:t>
            </a:r>
            <a:r>
              <a:rPr kumimoji="1" lang="en-US" altLang="ja-JP" sz="1050">
                <a:solidFill>
                  <a:srgbClr val="84FF7F"/>
                </a:solidFill>
                <a:latin typeface="Consolas"/>
                <a:cs typeface="Consolas"/>
              </a:rPr>
              <a:t>.pause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</a:t>
            </a:r>
            <a:r>
              <a:rPr kumimoji="1" lang="en-US" altLang="ja-JP" sz="1050">
                <a:solidFill>
                  <a:srgbClr val="84FF7F"/>
                </a:solidFill>
                <a:latin typeface="Consolas"/>
                <a:cs typeface="Consolas"/>
              </a:rPr>
              <a:t>.mover 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{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  </a:t>
            </a:r>
            <a:r>
              <a:rPr kumimoji="1" lang="en-US" altLang="ja-JP" sz="1050">
                <a:solidFill>
                  <a:srgbClr val="2AFFFF"/>
                </a:solidFill>
                <a:latin typeface="Consolas"/>
                <a:cs typeface="Consolas"/>
              </a:rPr>
              <a:t>animation-play-state</a:t>
            </a: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: paused;</a:t>
            </a:r>
          </a:p>
          <a:p>
            <a:pPr>
              <a:lnSpc>
                <a:spcPct val="130000"/>
              </a:lnSpc>
            </a:pPr>
            <a:r>
              <a:rPr kumimoji="1" lang="en-US" altLang="ja-JP" sz="1050">
                <a:solidFill>
                  <a:schemeClr val="tx1"/>
                </a:solidFill>
                <a:latin typeface="Consolas"/>
                <a:cs typeface="Consolas"/>
              </a:rPr>
              <a:t>}</a:t>
            </a: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21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" y="724689"/>
            <a:ext cx="9143996" cy="3406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 smtClean="0">
                <a:latin typeface="Avenir Book"/>
                <a:cs typeface="Avenir Book"/>
              </a:rPr>
              <a:t>How about culling ?</a:t>
            </a:r>
            <a:endParaRPr lang="en-US" sz="4000" dirty="0">
              <a:effectLst/>
              <a:latin typeface="Avenir Book"/>
              <a:cs typeface="Avenir Book"/>
            </a:endParaRPr>
          </a:p>
        </p:txBody>
      </p:sp>
      <p:sp>
        <p:nvSpPr>
          <p:cNvPr id="6" name="Right Triangle 5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 flipV="1">
            <a:off x="0" y="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3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7754" y="1430446"/>
            <a:ext cx="8746245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Branch</a:t>
            </a:r>
            <a:r>
              <a:rPr lang="en-US" smtClean="0">
                <a:latin typeface="Avenir Book"/>
                <a:cs typeface="Avenir Book"/>
                <a:sym typeface="Wingdings"/>
              </a:rPr>
              <a:t>: </a:t>
            </a:r>
            <a:r>
              <a:rPr lang="en-US" smtClean="0">
                <a:latin typeface="Avenir Book"/>
                <a:cs typeface="Avenir Book"/>
                <a:sym typeface="Wingdings"/>
                <a:hlinkClick r:id="rId2"/>
              </a:rPr>
              <a:t>feature/animate-3d-css/v9.4</a:t>
            </a:r>
            <a:endParaRPr lang="en-US" dirty="0" smtClean="0">
              <a:latin typeface="Avenir Book"/>
              <a:cs typeface="Avenir Book"/>
              <a:sym typeface="Wingdings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dirty="0" smtClean="0">
                <a:latin typeface="Avenir Book"/>
                <a:cs typeface="Avenir Book"/>
                <a:sym typeface="Wingdings"/>
              </a:rPr>
              <a:t>Key technique</a:t>
            </a:r>
            <a:r>
              <a:rPr lang="en-US" smtClean="0">
                <a:latin typeface="Avenir Book"/>
                <a:cs typeface="Avenir Book"/>
                <a:sym typeface="Wingdings"/>
              </a:rPr>
              <a:t>:</a:t>
            </a:r>
            <a:r>
              <a:rPr lang="en-US" i="1" smtClean="0">
                <a:latin typeface="Avenir Book"/>
                <a:cs typeface="Avenir Book"/>
                <a:sym typeface="Wingdings"/>
              </a:rPr>
              <a:t> </a:t>
            </a:r>
            <a:r>
              <a:rPr lang="en-US" smtClean="0">
                <a:latin typeface="Avenir Book"/>
                <a:cs typeface="Avenir Book"/>
                <a:sym typeface="Wingdings"/>
              </a:rPr>
              <a:t>Apply culling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solidFill>
                  <a:srgbClr val="FF7174"/>
                </a:solidFill>
                <a:latin typeface="Avenir Book"/>
                <a:cs typeface="Avenir Book"/>
                <a:sym typeface="Wingdings"/>
              </a:rPr>
              <a:t>Problems</a:t>
            </a:r>
            <a:r>
              <a:rPr lang="en-US">
                <a:latin typeface="Avenir Book"/>
                <a:cs typeface="Avenir Book"/>
                <a:sym typeface="Wingdings"/>
              </a:rPr>
              <a:t>: Out-of-sync animations</a:t>
            </a:r>
            <a:endParaRPr lang="en-US" smtClean="0">
              <a:latin typeface="Avenir Book"/>
              <a:cs typeface="Avenir Book"/>
              <a:sym typeface="Wingding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60" y="198893"/>
            <a:ext cx="8541263" cy="812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smtClean="0">
                <a:effectLst/>
                <a:latin typeface="Avenir Book"/>
                <a:cs typeface="Avenir Book"/>
              </a:rPr>
              <a:t>Version 9.4</a:t>
            </a:r>
            <a:endParaRPr lang="en-US" sz="4800" dirty="0">
              <a:effectLst/>
              <a:latin typeface="Avenir Book"/>
              <a:cs typeface="Avenir Book"/>
            </a:endParaRPr>
          </a:p>
        </p:txBody>
      </p:sp>
      <p:sp>
        <p:nvSpPr>
          <p:cNvPr id="9" name="Right Triangle 8"/>
          <p:cNvSpPr/>
          <p:nvPr/>
        </p:nvSpPr>
        <p:spPr>
          <a:xfrm flipH="1">
            <a:off x="6130216" y="4034670"/>
            <a:ext cx="3013783" cy="1108830"/>
          </a:xfrm>
          <a:prstGeom prst="rtTriangl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innerShdw blurRad="165100" dist="88900" dir="19620000">
              <a:prstClr val="black">
                <a:alpha val="49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31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9.4-1K bal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34" y="-90712"/>
            <a:ext cx="8290532" cy="545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016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 rot="2442914">
            <a:off x="-2005769" y="-814938"/>
            <a:ext cx="5050292" cy="5641295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273248" y="507121"/>
            <a:ext cx="4870752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CSS animation is useful for simple case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CSS animation starts immediately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smtClean="0">
                <a:latin typeface="Avenir Book"/>
                <a:cs typeface="Avenir Book"/>
                <a:sym typeface="Wingdings"/>
              </a:rPr>
              <a:t>It is hard to control CSS animation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</a:rPr>
              <a:t>Try CSS custom var in CSS animation</a:t>
            </a:r>
          </a:p>
          <a:p>
            <a:pPr marL="742950" lvl="1" indent="-285750">
              <a:lnSpc>
                <a:spcPct val="200000"/>
              </a:lnSpc>
              <a:buFont typeface="Wingdings" charset="2"/>
              <a:buChar char="§"/>
            </a:pPr>
            <a:r>
              <a:rPr lang="en-US">
                <a:latin typeface="Avenir Book"/>
                <a:cs typeface="Avenir Book"/>
                <a:sym typeface="Wingdings"/>
                <a:hlinkClick r:id="rId3"/>
              </a:rPr>
              <a:t>feature/animate-3d-css/v9.5</a:t>
            </a:r>
            <a:endParaRPr lang="en-US" dirty="0">
              <a:latin typeface="Avenir Book"/>
              <a:cs typeface="Avenir Book"/>
              <a:sym typeface="Wingding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32587" y="743161"/>
            <a:ext cx="3384406" cy="2627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effectLst/>
                <a:latin typeface="Avenir Book"/>
                <a:cs typeface="Avenir Book"/>
              </a:rPr>
              <a:t>WORKSHOP</a:t>
            </a:r>
          </a:p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latin typeface="Avenir Book"/>
                <a:cs typeface="Avenir Book"/>
              </a:rPr>
              <a:t>Part 3</a:t>
            </a:r>
          </a:p>
          <a:p>
            <a:pPr algn="l"/>
            <a:endParaRPr lang="en-US" sz="3600" smtClean="0">
              <a:solidFill>
                <a:schemeClr val="bg1">
                  <a:lumMod val="65000"/>
                  <a:lumOff val="35000"/>
                </a:schemeClr>
              </a:solidFill>
              <a:latin typeface="Avenir Book"/>
              <a:cs typeface="Avenir Book"/>
            </a:endParaRPr>
          </a:p>
          <a:p>
            <a:pPr algn="l"/>
            <a:r>
              <a:rPr lang="en-US" sz="3600" smtClean="0">
                <a:solidFill>
                  <a:schemeClr val="bg1">
                    <a:lumMod val="65000"/>
                    <a:lumOff val="35000"/>
                  </a:schemeClr>
                </a:solidFill>
                <a:effectLst/>
                <a:latin typeface="Avenir Book"/>
                <a:cs typeface="Avenir Book"/>
              </a:rPr>
              <a:t>Lessons:3</a:t>
            </a:r>
            <a:endParaRPr lang="en-US" sz="3600" dirty="0">
              <a:solidFill>
                <a:schemeClr val="bg1">
                  <a:lumMod val="65000"/>
                  <a:lumOff val="35000"/>
                </a:schemeClr>
              </a:solidFill>
              <a:effectLst/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8087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66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3030</TotalTime>
  <Words>4149</Words>
  <Application>Microsoft Macintosh PowerPoint</Application>
  <PresentationFormat>On-screen Show (16:9)</PresentationFormat>
  <Paragraphs>650</Paragraphs>
  <Slides>104</Slides>
  <Notes>32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104</vt:i4>
      </vt:variant>
    </vt:vector>
  </HeadingPairs>
  <TitlesOfParts>
    <vt:vector size="105" baseType="lpstr">
      <vt:lpstr> Black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Punch Entertainment Vietnam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ECS - Part 1</dc:title>
  <dc:creator>Hoang Vu Phuong</dc:creator>
  <cp:lastModifiedBy>Phuong Hoang Vu</cp:lastModifiedBy>
  <cp:revision>154</cp:revision>
  <dcterms:created xsi:type="dcterms:W3CDTF">2018-08-15T07:31:31Z</dcterms:created>
  <dcterms:modified xsi:type="dcterms:W3CDTF">2019-04-22T09:23:00Z</dcterms:modified>
</cp:coreProperties>
</file>